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306" r:id="rId3"/>
    <p:sldId id="257" r:id="rId4"/>
    <p:sldId id="258" r:id="rId5"/>
    <p:sldId id="259" r:id="rId6"/>
    <p:sldId id="260" r:id="rId7"/>
    <p:sldId id="261" r:id="rId8"/>
    <p:sldId id="477" r:id="rId9"/>
    <p:sldId id="279" r:id="rId10"/>
    <p:sldId id="280" r:id="rId11"/>
    <p:sldId id="281" r:id="rId12"/>
    <p:sldId id="478" r:id="rId13"/>
    <p:sldId id="376" r:id="rId14"/>
    <p:sldId id="378" r:id="rId15"/>
    <p:sldId id="379" r:id="rId16"/>
    <p:sldId id="380" r:id="rId17"/>
    <p:sldId id="381" r:id="rId18"/>
    <p:sldId id="382" r:id="rId19"/>
    <p:sldId id="383" r:id="rId20"/>
    <p:sldId id="384" r:id="rId21"/>
    <p:sldId id="385" r:id="rId22"/>
    <p:sldId id="387" r:id="rId23"/>
    <p:sldId id="388" r:id="rId24"/>
    <p:sldId id="389" r:id="rId25"/>
    <p:sldId id="336" r:id="rId26"/>
    <p:sldId id="393" r:id="rId27"/>
    <p:sldId id="270" r:id="rId28"/>
    <p:sldId id="479" r:id="rId29"/>
    <p:sldId id="409" r:id="rId30"/>
    <p:sldId id="296" r:id="rId31"/>
    <p:sldId id="480" r:id="rId32"/>
    <p:sldId id="295" r:id="rId33"/>
    <p:sldId id="294" r:id="rId34"/>
    <p:sldId id="484" r:id="rId35"/>
    <p:sldId id="266" r:id="rId36"/>
    <p:sldId id="267" r:id="rId37"/>
    <p:sldId id="481" r:id="rId38"/>
    <p:sldId id="482" r:id="rId39"/>
    <p:sldId id="292" r:id="rId40"/>
    <p:sldId id="301" r:id="rId41"/>
    <p:sldId id="483" r:id="rId42"/>
  </p:sldIdLst>
  <p:sldSz cx="6858000" cy="51435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7" d="100"/>
          <a:sy n="157" d="100"/>
        </p:scale>
        <p:origin x="732" y="138"/>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2F934-6CE7-4B67-B0DF-3445BAFE42BB}" type="datetimeFigureOut">
              <a:rPr lang="nl-NL" smtClean="0"/>
              <a:t>27-5-2021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6B684-92A8-4F99-BFF1-BC4D4CF859B0}" type="slidenum">
              <a:rPr lang="nl-NL" smtClean="0"/>
              <a:t>‹nr.›</a:t>
            </a:fld>
            <a:endParaRPr lang="nl-NL"/>
          </a:p>
        </p:txBody>
      </p:sp>
    </p:spTree>
    <p:extLst>
      <p:ext uri="{BB962C8B-B14F-4D97-AF65-F5344CB8AC3E}">
        <p14:creationId xmlns:p14="http://schemas.microsoft.com/office/powerpoint/2010/main" val="110877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1+2] 	</a:t>
            </a:r>
            <a:r>
              <a:rPr lang="nl-NL" sz="1200" b="1" kern="1200" dirty="0" err="1">
                <a:solidFill>
                  <a:schemeClr val="tx1"/>
                </a:solidFill>
                <a:effectLst/>
                <a:latin typeface="+mn-lt"/>
                <a:ea typeface="+mn-ea"/>
                <a:cs typeface="+mn-cs"/>
              </a:rPr>
              <a:t>Atypical</a:t>
            </a:r>
            <a:r>
              <a:rPr lang="nl-NL" sz="1200" b="1" kern="1200" dirty="0">
                <a:solidFill>
                  <a:schemeClr val="tx1"/>
                </a:solidFill>
                <a:effectLst/>
                <a:latin typeface="+mn-lt"/>
                <a:ea typeface="+mn-ea"/>
                <a:cs typeface="+mn-cs"/>
              </a:rPr>
              <a:t> HUS </a:t>
            </a:r>
            <a:r>
              <a:rPr lang="nl-NL" sz="1200" kern="1200" dirty="0">
                <a:solidFill>
                  <a:schemeClr val="tx1"/>
                </a:solidFill>
                <a:effectLst/>
                <a:latin typeface="+mn-lt"/>
                <a:ea typeface="+mn-ea"/>
                <a:cs typeface="+mn-cs"/>
              </a:rPr>
              <a:t>is a rare but severe form of </a:t>
            </a:r>
            <a:r>
              <a:rPr lang="nl-NL" sz="1200" kern="1200" dirty="0" err="1">
                <a:solidFill>
                  <a:schemeClr val="tx1"/>
                </a:solidFill>
                <a:effectLst/>
                <a:latin typeface="+mn-lt"/>
                <a:ea typeface="+mn-ea"/>
                <a:cs typeface="+mn-cs"/>
              </a:rPr>
              <a:t>thrombotic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microangiopathy</a:t>
            </a:r>
            <a:r>
              <a:rPr lang="nl-NL" sz="1200" kern="1200" dirty="0">
                <a:solidFill>
                  <a:schemeClr val="tx1"/>
                </a:solidFill>
                <a:effectLst/>
                <a:latin typeface="+mn-lt"/>
                <a:ea typeface="+mn-ea"/>
                <a:cs typeface="+mn-cs"/>
              </a:rPr>
              <a:t> (TMA). </a:t>
            </a:r>
            <a:r>
              <a:rPr lang="nl-NL" sz="1200" kern="1200" dirty="0" err="1">
                <a:solidFill>
                  <a:schemeClr val="tx1"/>
                </a:solidFill>
                <a:effectLst/>
                <a:latin typeface="+mn-lt"/>
                <a:ea typeface="+mn-ea"/>
                <a:cs typeface="+mn-cs"/>
              </a:rPr>
              <a:t>With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introduction</a:t>
            </a:r>
            <a:r>
              <a:rPr lang="nl-NL" sz="1200" b="1" kern="1200" dirty="0">
                <a:solidFill>
                  <a:schemeClr val="tx1"/>
                </a:solidFill>
                <a:effectLst/>
                <a:latin typeface="+mn-lt"/>
                <a:ea typeface="+mn-ea"/>
                <a:cs typeface="+mn-cs"/>
              </a:rPr>
              <a:t> of eculizumab in 2012</a:t>
            </a:r>
            <a:r>
              <a:rPr lang="nl-NL" sz="1200" kern="1200" dirty="0">
                <a:solidFill>
                  <a:schemeClr val="tx1"/>
                </a:solidFill>
                <a:effectLst/>
                <a:latin typeface="+mn-lt"/>
                <a:ea typeface="+mn-ea"/>
                <a:cs typeface="+mn-cs"/>
              </a:rPr>
              <a:t>, a new era </a:t>
            </a:r>
            <a:r>
              <a:rPr lang="nl-NL" sz="1200" kern="1200" dirty="0" err="1">
                <a:solidFill>
                  <a:schemeClr val="tx1"/>
                </a:solidFill>
                <a:effectLst/>
                <a:latin typeface="+mn-lt"/>
                <a:ea typeface="+mn-ea"/>
                <a:cs typeface="+mn-cs"/>
              </a:rPr>
              <a:t>began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for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patients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with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atypical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hemolytic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uremic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syndrome</a:t>
            </a:r>
            <a:r>
              <a:rPr lang="nl-NL" sz="1200" kern="1200" dirty="0">
                <a:solidFill>
                  <a:schemeClr val="tx1"/>
                </a:solidFill>
                <a:effectLst/>
                <a:latin typeface="+mn-lt"/>
                <a:ea typeface="+mn-ea"/>
                <a:cs typeface="+mn-cs"/>
              </a:rPr>
              <a:t> (aHUS). </a:t>
            </a:r>
            <a:r>
              <a:rPr lang="nl-NL" sz="1200" kern="1200" dirty="0" err="1">
                <a:solidFill>
                  <a:schemeClr val="tx1"/>
                </a:solidFill>
                <a:effectLst/>
                <a:latin typeface="+mn-lt"/>
                <a:ea typeface="+mn-ea"/>
                <a:cs typeface="+mn-cs"/>
              </a:rPr>
              <a:t>Although</a:t>
            </a:r>
            <a:r>
              <a:rPr lang="nl-NL" sz="1200" kern="1200" dirty="0">
                <a:solidFill>
                  <a:schemeClr val="tx1"/>
                </a:solidFill>
                <a:effectLst/>
                <a:latin typeface="+mn-lt"/>
                <a:ea typeface="+mn-ea"/>
                <a:cs typeface="+mn-cs"/>
              </a:rPr>
              <a:t> eculizumab </a:t>
            </a:r>
            <a:r>
              <a:rPr lang="nl-NL" sz="1200" kern="1200" dirty="0" err="1">
                <a:solidFill>
                  <a:schemeClr val="tx1"/>
                </a:solidFill>
                <a:effectLst/>
                <a:latin typeface="+mn-lt"/>
                <a:ea typeface="+mn-ea"/>
                <a:cs typeface="+mn-cs"/>
              </a:rPr>
              <a:t>proved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very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effective</a:t>
            </a:r>
            <a:r>
              <a:rPr lang="en-US" sz="1200" b="0" i="0" u="none" strike="noStrike" kern="1200" baseline="0" dirty="0">
                <a:solidFill>
                  <a:schemeClr val="tx1"/>
                </a:solidFill>
                <a:effectLst/>
                <a:latin typeface="+mn-lt"/>
                <a:ea typeface="+mn-ea"/>
                <a:cs typeface="+mn-cs"/>
              </a:rPr>
              <a:t> and o</a:t>
            </a:r>
            <a:r>
              <a:rPr lang="en-US" sz="1200" b="0" i="0" u="none" strike="noStrike" kern="1200" baseline="0" dirty="0">
                <a:solidFill>
                  <a:schemeClr val="tx1"/>
                </a:solidFill>
                <a:latin typeface="+mn-lt"/>
                <a:ea typeface="+mn-ea"/>
                <a:cs typeface="+mn-cs"/>
              </a:rPr>
              <a:t>utcome perspectives improved 	drastically for patients with aHUS, a </a:t>
            </a:r>
            <a:r>
              <a:rPr lang="nl-NL" sz="1200" kern="1200" dirty="0">
                <a:solidFill>
                  <a:schemeClr val="tx1"/>
                </a:solidFill>
                <a:effectLst/>
                <a:latin typeface="+mn-lt"/>
                <a:ea typeface="+mn-ea"/>
                <a:cs typeface="+mn-cs"/>
              </a:rPr>
              <a:t>worldwide </a:t>
            </a:r>
            <a:r>
              <a:rPr lang="nl-NL" sz="1200" kern="1200" dirty="0" err="1">
                <a:solidFill>
                  <a:schemeClr val="tx1"/>
                </a:solidFill>
                <a:effectLst/>
                <a:latin typeface="+mn-lt"/>
                <a:ea typeface="+mn-ea"/>
                <a:cs typeface="+mn-cs"/>
              </a:rPr>
              <a:t>debate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started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regarding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optimal</a:t>
            </a:r>
            <a:r>
              <a:rPr lang="nl-NL" sz="1200" kern="1200" dirty="0">
                <a:solidFill>
                  <a:schemeClr val="tx1"/>
                </a:solidFill>
                <a:effectLst/>
                <a:latin typeface="+mn-lt"/>
                <a:ea typeface="+mn-ea"/>
                <a:cs typeface="+mn-cs"/>
              </a:rPr>
              <a:t> treatment </a:t>
            </a:r>
            <a:r>
              <a:rPr lang="nl-NL" sz="1200" kern="1200" dirty="0" err="1">
                <a:solidFill>
                  <a:schemeClr val="tx1"/>
                </a:solidFill>
                <a:effectLst/>
                <a:latin typeface="+mn-lt"/>
                <a:ea typeface="+mn-ea"/>
                <a:cs typeface="+mn-cs"/>
              </a:rPr>
              <a:t>strategy</a:t>
            </a:r>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3] </a:t>
            </a:r>
            <a:r>
              <a:rPr lang="nl-NL" sz="1200" b="0"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Lifelong</a:t>
            </a:r>
            <a:r>
              <a:rPr lang="nl-NL" sz="1200" b="1" kern="1200" dirty="0">
                <a:solidFill>
                  <a:schemeClr val="tx1"/>
                </a:solidFill>
                <a:effectLst/>
                <a:latin typeface="+mn-lt"/>
                <a:ea typeface="+mn-ea"/>
                <a:cs typeface="+mn-cs"/>
              </a:rPr>
              <a:t> treatment </a:t>
            </a:r>
            <a:r>
              <a:rPr lang="nl-NL" sz="1200" b="1" kern="1200" dirty="0" err="1">
                <a:solidFill>
                  <a:schemeClr val="tx1"/>
                </a:solidFill>
                <a:effectLst/>
                <a:latin typeface="+mn-lt"/>
                <a:ea typeface="+mn-ea"/>
                <a:cs typeface="+mn-cs"/>
              </a:rPr>
              <a:t>biweekly</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was </a:t>
            </a:r>
            <a:r>
              <a:rPr lang="nl-NL" sz="1200" kern="1200" dirty="0" err="1">
                <a:solidFill>
                  <a:schemeClr val="tx1"/>
                </a:solidFill>
                <a:effectLst/>
                <a:latin typeface="+mn-lt"/>
                <a:ea typeface="+mn-ea"/>
                <a:cs typeface="+mn-cs"/>
              </a:rPr>
              <a:t>advised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despite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evidence</a:t>
            </a:r>
            <a:r>
              <a:rPr lang="nl-N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eculizumab is considered </a:t>
            </a:r>
            <a:r>
              <a:rPr lang="en-US" sz="1200" b="1" kern="1200" dirty="0">
                <a:solidFill>
                  <a:schemeClr val="tx1"/>
                </a:solidFill>
                <a:effectLst/>
                <a:latin typeface="+mn-lt"/>
                <a:ea typeface="+mn-ea"/>
                <a:cs typeface="+mn-cs"/>
              </a:rPr>
              <a:t>one of world’s most expensive drugs 	</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and may cost up to €500.000 per adult patient per year), </a:t>
            </a:r>
            <a:r>
              <a:rPr lang="en-US" sz="1200" kern="1200" dirty="0">
                <a:solidFill>
                  <a:schemeClr val="tx1"/>
                </a:solidFill>
                <a:effectLst/>
                <a:latin typeface="+mn-lt"/>
                <a:ea typeface="+mn-ea"/>
                <a:cs typeface="+mn-cs"/>
              </a:rPr>
              <a:t>leading to both political and ethical discussions regarding reimbursement and 	affordability of gained life years in patients with aHUS</a:t>
            </a:r>
          </a:p>
          <a:p>
            <a:r>
              <a:rPr lang="en-US" sz="1200" b="1" kern="1200" dirty="0">
                <a:solidFill>
                  <a:schemeClr val="tx1"/>
                </a:solidFill>
                <a:effectLst/>
                <a:latin typeface="+mn-lt"/>
                <a:ea typeface="+mn-ea"/>
                <a:cs typeface="+mn-cs"/>
              </a:rPr>
              <a:t>4]</a:t>
            </a:r>
            <a:r>
              <a:rPr lang="en-US" sz="1200" b="0" kern="1200" dirty="0">
                <a:solidFill>
                  <a:schemeClr val="tx1"/>
                </a:solidFill>
                <a:effectLst/>
                <a:latin typeface="+mn-lt"/>
                <a:ea typeface="+mn-ea"/>
                <a:cs typeface="+mn-cs"/>
              </a:rPr>
              <a:t>	In</a:t>
            </a:r>
            <a:r>
              <a:rPr lang="en-US" sz="1200" kern="1200" dirty="0">
                <a:solidFill>
                  <a:schemeClr val="tx1"/>
                </a:solidFill>
                <a:effectLst/>
                <a:latin typeface="+mn-lt"/>
                <a:ea typeface="+mn-ea"/>
                <a:cs typeface="+mn-cs"/>
              </a:rPr>
              <a:t> the </a:t>
            </a:r>
            <a:r>
              <a:rPr lang="en-US" sz="1200" b="1" kern="1200" dirty="0">
                <a:solidFill>
                  <a:srgbClr val="FF0000"/>
                </a:solidFill>
                <a:effectLst/>
                <a:highlight>
                  <a:srgbClr val="FF0000"/>
                </a:highlight>
                <a:latin typeface="+mn-lt"/>
                <a:ea typeface="+mn-ea"/>
                <a:cs typeface="+mn-cs"/>
              </a:rPr>
              <a:t>Netherlands</a:t>
            </a:r>
            <a:r>
              <a:rPr lang="en-US" sz="1200" kern="1200" dirty="0">
                <a:solidFill>
                  <a:srgbClr val="FF0000"/>
                </a:solidFill>
                <a:effectLst/>
                <a:highlight>
                  <a:srgbClr val="FF0000"/>
                </a:highlight>
                <a:latin typeface="+mn-lt"/>
                <a:ea typeface="+mn-ea"/>
                <a:cs typeface="+mn-cs"/>
              </a:rPr>
              <a:t>, </a:t>
            </a:r>
            <a:r>
              <a:rPr lang="en-US" sz="1200" kern="1200" dirty="0">
                <a:solidFill>
                  <a:schemeClr val="tx1"/>
                </a:solidFill>
                <a:effectLst/>
                <a:latin typeface="+mn-lt"/>
                <a:ea typeface="+mn-ea"/>
                <a:cs typeface="+mn-cs"/>
              </a:rPr>
              <a:t>a unique initiative was undertaken by a group of experts assembled in the </a:t>
            </a:r>
            <a:r>
              <a:rPr lang="en-US" sz="1200" b="1" kern="1200" dirty="0">
                <a:solidFill>
                  <a:schemeClr val="tx1"/>
                </a:solidFill>
                <a:effectLst/>
                <a:latin typeface="+mn-lt"/>
                <a:ea typeface="+mn-ea"/>
                <a:cs typeface="+mn-cs"/>
              </a:rPr>
              <a:t>national aHUS working group.</a:t>
            </a:r>
            <a:r>
              <a:rPr lang="en-US" sz="1200" kern="1200" dirty="0">
                <a:solidFill>
                  <a:schemeClr val="tx1"/>
                </a:solidFill>
                <a:effectLst/>
                <a:latin typeface="+mn-lt"/>
                <a:ea typeface="+mn-ea"/>
                <a:cs typeface="+mn-cs"/>
              </a:rPr>
              <a:t> In 2016, this 	working group implemented a </a:t>
            </a:r>
            <a:r>
              <a:rPr lang="en-US" sz="1200" b="1" kern="1200" dirty="0">
                <a:solidFill>
                  <a:schemeClr val="tx1"/>
                </a:solidFill>
                <a:effectLst/>
                <a:latin typeface="+mn-lt"/>
                <a:ea typeface="+mn-ea"/>
                <a:cs typeface="+mn-cs"/>
              </a:rPr>
              <a:t>new national guideline</a:t>
            </a:r>
            <a:r>
              <a:rPr lang="en-US" sz="1200" kern="1200" dirty="0">
                <a:solidFill>
                  <a:schemeClr val="tx1"/>
                </a:solidFill>
                <a:effectLst/>
                <a:latin typeface="+mn-lt"/>
                <a:ea typeface="+mn-ea"/>
                <a:cs typeface="+mn-cs"/>
              </a:rPr>
              <a:t>, proposing a restrictive eculizumab regimen.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5+6+7]            </a:t>
            </a:r>
            <a:r>
              <a:rPr lang="en-US" sz="1200" kern="1200" dirty="0">
                <a:solidFill>
                  <a:schemeClr val="tx1"/>
                </a:solidFill>
                <a:effectLst/>
                <a:latin typeface="+mn-lt"/>
                <a:ea typeface="+mn-ea"/>
                <a:cs typeface="+mn-cs"/>
              </a:rPr>
              <a:t>When patients are stable and in remission, eculizumab therapy is </a:t>
            </a:r>
            <a:r>
              <a:rPr lang="en-US" sz="1200" b="1" kern="1200" dirty="0">
                <a:solidFill>
                  <a:schemeClr val="tx1"/>
                </a:solidFill>
                <a:effectLst/>
                <a:latin typeface="+mn-lt"/>
                <a:ea typeface="+mn-ea"/>
                <a:cs typeface="+mn-cs"/>
              </a:rPr>
              <a:t>tapered or withdrawn after three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8+9]</a:t>
            </a:r>
            <a:r>
              <a:rPr lang="en-US" sz="1200" kern="1200" dirty="0">
                <a:solidFill>
                  <a:schemeClr val="tx1"/>
                </a:solidFill>
                <a:effectLst/>
                <a:latin typeface="+mn-lt"/>
                <a:ea typeface="+mn-ea"/>
                <a:cs typeface="+mn-cs"/>
              </a:rPr>
              <a:t>	 In a nationwide, observational prospective study, called CUREiHUS, treatment with eculizumab will be </a:t>
            </a:r>
            <a:r>
              <a:rPr lang="en-US" sz="1200" b="1" kern="1200" dirty="0">
                <a:solidFill>
                  <a:schemeClr val="tx1"/>
                </a:solidFill>
                <a:effectLst/>
                <a:latin typeface="+mn-lt"/>
                <a:ea typeface="+mn-ea"/>
                <a:cs typeface="+mn-cs"/>
              </a:rPr>
              <a:t>monitored </a:t>
            </a:r>
            <a:r>
              <a:rPr lang="en-US" sz="1200" kern="1200" dirty="0">
                <a:solidFill>
                  <a:schemeClr val="tx1"/>
                </a:solidFill>
                <a:effectLst/>
                <a:latin typeface="+mn-lt"/>
                <a:ea typeface="+mn-ea"/>
                <a:cs typeface="+mn-cs"/>
              </a:rPr>
              <a:t>and evaluated on </a:t>
            </a:r>
            <a:r>
              <a:rPr lang="en-US" sz="1200" b="1" kern="1200" dirty="0">
                <a:solidFill>
                  <a:schemeClr val="tx1"/>
                </a:solidFill>
                <a:effectLst/>
                <a:latin typeface="+mn-lt"/>
                <a:ea typeface="+mn-ea"/>
                <a:cs typeface="+mn-cs"/>
              </a:rPr>
              <a:t>disease 	activity</a:t>
            </a:r>
            <a:r>
              <a:rPr lang="en-US" sz="1200" kern="1200" dirty="0">
                <a:solidFill>
                  <a:schemeClr val="tx1"/>
                </a:solidFill>
                <a:effectLst/>
                <a:latin typeface="+mn-lt"/>
                <a:ea typeface="+mn-ea"/>
                <a:cs typeface="+mn-cs"/>
              </a:rPr>
              <a:t>, patient satisfaction and </a:t>
            </a:r>
            <a:r>
              <a:rPr lang="en-US" sz="1200" b="1" kern="1200" dirty="0">
                <a:solidFill>
                  <a:schemeClr val="tx1"/>
                </a:solidFill>
                <a:effectLst/>
                <a:latin typeface="+mn-lt"/>
                <a:ea typeface="+mn-ea"/>
                <a:cs typeface="+mn-cs"/>
              </a:rPr>
              <a:t>quality of life</a:t>
            </a:r>
            <a:r>
              <a:rPr lang="en-US" sz="1200" kern="1200" dirty="0">
                <a:solidFill>
                  <a:schemeClr val="tx1"/>
                </a:solidFill>
                <a:effectLst/>
                <a:latin typeface="+mn-lt"/>
                <a:ea typeface="+mn-ea"/>
                <a:cs typeface="+mn-cs"/>
              </a:rPr>
              <a:t>. Furthermore, a </a:t>
            </a:r>
            <a:r>
              <a:rPr lang="en-US" sz="1200" b="1" kern="1200" dirty="0">
                <a:solidFill>
                  <a:schemeClr val="tx1"/>
                </a:solidFill>
                <a:effectLst/>
                <a:latin typeface="+mn-lt"/>
                <a:ea typeface="+mn-ea"/>
                <a:cs typeface="+mn-cs"/>
              </a:rPr>
              <a:t>cost effectiveness analysis and budget impact analysis</a:t>
            </a:r>
            <a:r>
              <a:rPr lang="en-US" sz="1200" kern="1200" dirty="0">
                <a:solidFill>
                  <a:schemeClr val="tx1"/>
                </a:solidFill>
                <a:effectLst/>
                <a:latin typeface="+mn-lt"/>
                <a:ea typeface="+mn-ea"/>
                <a:cs typeface="+mn-cs"/>
              </a:rPr>
              <a:t> will be conducted after 	four years. </a:t>
            </a:r>
            <a:r>
              <a:rPr lang="en-GB" sz="1200" kern="1200" dirty="0">
                <a:solidFill>
                  <a:schemeClr val="tx1"/>
                </a:solidFill>
                <a:effectLst/>
                <a:latin typeface="+mn-lt"/>
                <a:ea typeface="+mn-ea"/>
                <a:cs typeface="+mn-cs"/>
              </a:rPr>
              <a:t>Currently, 50 patients are enrolled in the CUREiHUS study/database. B</a:t>
            </a:r>
            <a:r>
              <a:rPr lang="en-US" sz="1200" kern="1200" dirty="0" err="1">
                <a:solidFill>
                  <a:schemeClr val="tx1"/>
                </a:solidFill>
                <a:effectLst/>
                <a:latin typeface="+mn-lt"/>
                <a:ea typeface="+mn-ea"/>
                <a:cs typeface="+mn-cs"/>
              </a:rPr>
              <a:t>ased</a:t>
            </a:r>
            <a:r>
              <a:rPr lang="en-US" sz="1200" kern="1200" dirty="0">
                <a:solidFill>
                  <a:schemeClr val="tx1"/>
                </a:solidFill>
                <a:effectLst/>
                <a:latin typeface="+mn-lt"/>
                <a:ea typeface="+mn-ea"/>
                <a:cs typeface="+mn-cs"/>
              </a:rPr>
              <a:t> on preliminary results it appears that the vast majority of all 	aHUS patients do not need a biweekly treatment schedule (as proposed by te EMA). It seems to be safe and effective to switch to an extended 	interval </a:t>
            </a:r>
            <a:r>
              <a:rPr lang="en-GB" sz="1200" kern="1200" dirty="0">
                <a:solidFill>
                  <a:schemeClr val="tx1"/>
                </a:solidFill>
                <a:effectLst/>
                <a:latin typeface="+mn-lt"/>
                <a:ea typeface="+mn-ea"/>
                <a:cs typeface="+mn-cs"/>
              </a:rPr>
              <a:t>or withdrawal of therapy</a:t>
            </a:r>
            <a:r>
              <a:rPr lang="en-US" sz="1200" kern="1200" dirty="0">
                <a:solidFill>
                  <a:schemeClr val="tx1"/>
                </a:solidFill>
                <a:effectLst/>
                <a:latin typeface="+mn-lt"/>
                <a:ea typeface="+mn-ea"/>
                <a:cs typeface="+mn-cs"/>
              </a:rPr>
              <a:t>. Of course closely monitoring is needed. Potential risk factors for relapse(s) will be further determined. This 	treatment strategy of the Dutch guideline also seems to be cost effective, with an estimated eculizumab cost reduction of 24 million euros (60%) 	compared to the EMA treatment scheme.  Around May 2021 the most important results of  this study can be expected.</a:t>
            </a:r>
            <a:endParaRPr lang="nl-NL" sz="1200" kern="1200" dirty="0">
              <a:solidFill>
                <a:schemeClr val="tx1"/>
              </a:solidFill>
              <a:effectLst/>
              <a:latin typeface="+mn-lt"/>
              <a:ea typeface="+mn-ea"/>
              <a:cs typeface="+mn-cs"/>
            </a:endParaRPr>
          </a:p>
          <a:p>
            <a:endParaRPr lang="nl-NL" dirty="0"/>
          </a:p>
          <a:p>
            <a:r>
              <a:rPr lang="nl-NL" b="1" dirty="0" err="1"/>
              <a:t>Additional</a:t>
            </a:r>
            <a:r>
              <a:rPr lang="nl-NL" b="1" dirty="0"/>
              <a:t> information </a:t>
            </a:r>
          </a:p>
          <a:p>
            <a:endParaRPr lang="nl-NL" b="1" dirty="0"/>
          </a:p>
          <a:p>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Since 2012, eculizumab forms the cornerstone of treatment in aHUS and has improved morbidity and mortality significantly. Treatment consists of and induction phase of weekly infusions (up to four weeks) followed by a maintenance phase of eculizumab infusions every 14-21 days depending on the body weight of the patient, potentially lifelong.</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Although eculizumab improves the health-related quality of life, the burden of this lifelong treatment is tremendous. Moreover, eculizumab is considered one of world’s most expensive drugs with costs as high as €500,000 per patient per year. The high costs of such orphan drugs have stimulated political and ethical discussions regarding costs of healthcare.</a:t>
            </a:r>
          </a:p>
          <a:p>
            <a:r>
              <a:rPr lang="nl-NL" b="1" dirty="0"/>
              <a:t>4] (A)	</a:t>
            </a:r>
            <a:r>
              <a:rPr lang="en-US" sz="1200" kern="1200" dirty="0">
                <a:solidFill>
                  <a:schemeClr val="tx1"/>
                </a:solidFill>
                <a:effectLst/>
                <a:latin typeface="+mn-lt"/>
                <a:ea typeface="+mn-ea"/>
                <a:cs typeface="+mn-cs"/>
              </a:rPr>
              <a:t>Therefore, the introduction of eculizumab as lifelong treatment for aHUS patients sparked a debate. Roughly, there are four important arguments to take into account. Historically, PT could be tapered and stopped in a significant proportion of patients, therefore questioning the need for lifelong duration of therapy. Since the introduction in 2012, numerous and often confliction opinions have been postulated concerning the proposed treatment scheme. Secondly, recent studies and our own data indicate that we may sometimes exceed the recommended trough levels by a tenfold with the current treatment schedules. This offers hope that we may need less drug for effective treatment in most patients.</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Thirdly, treatment is not without risks, with as most prominent risk factor the susceptibility of infections and especially meningococcal disease. Lastly, since eculizumab is a highly expensive drug, the costs of lifelong treatment quickly exceed the willingness to pay thresholds per quality adjusted life year (QALY) thus impeding reimbursement policies and hereby patient benefit in the Netherlands.</a:t>
            </a:r>
          </a:p>
          <a:p>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guarantee healthcare access for everyone in the Netherlands, specific arrangements were implemented. The aim was to promote efficient and purposeful usage of orphan drugs, to optimize (costs)effectiveness of orphan drugs like eculizumab. Three criteria have to be met before a drug can be (re)</a:t>
            </a:r>
            <a:r>
              <a:rPr lang="en-US" sz="1200" kern="1200" dirty="0" err="1">
                <a:solidFill>
                  <a:schemeClr val="tx1"/>
                </a:solidFill>
                <a:effectLst/>
                <a:latin typeface="+mn-lt"/>
                <a:ea typeface="+mn-ea"/>
                <a:cs typeface="+mn-cs"/>
              </a:rPr>
              <a:t>imbursed</a:t>
            </a:r>
            <a:r>
              <a:rPr lang="en-US" sz="1200" kern="1200" dirty="0">
                <a:solidFill>
                  <a:schemeClr val="tx1"/>
                </a:solidFill>
                <a:effectLst/>
                <a:latin typeface="+mn-lt"/>
                <a:ea typeface="+mn-ea"/>
                <a:cs typeface="+mn-cs"/>
              </a:rPr>
              <a:t>. The first criteria is the presence of an indication committee which has to give advice to physicians regarding start and withdrawal of treatment. Secondly, clear start and stop criteria have to be defined. Finally, patients have to be monitored in a registry to evaluate efficacy of the drug and to perform a costs effectiveness analysis.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Netherlands this led to the development of a new Dutch guideline, drafted by the National aHUS Working Group, which proposes restrictive eculizumab regimen. The national aHUS working group consists of one nephrologists and one pediatric nephrologists of each university center in the Netherlands and meet every three months to discuss all the patients. Patients are divided into different groups and will either receive PT or eculizumab depending on age and their risk profile.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5+6+7] </a:t>
            </a:r>
            <a:r>
              <a:rPr lang="en-US" sz="1200" kern="1200" dirty="0">
                <a:solidFill>
                  <a:schemeClr val="tx1"/>
                </a:solidFill>
                <a:effectLst/>
                <a:latin typeface="+mn-lt"/>
                <a:ea typeface="+mn-ea"/>
                <a:cs typeface="+mn-cs"/>
              </a:rPr>
              <a:t>After three months therapy (</a:t>
            </a:r>
            <a:r>
              <a:rPr lang="en-US" sz="1200" b="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is accessed and in case patients are stable and shows no signs of active TMA, therapy is withdrawn or tapered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In 2016, the Ministry of Health, </a:t>
            </a:r>
            <a:r>
              <a:rPr lang="en-US" sz="1200" kern="1200" dirty="0" err="1">
                <a:solidFill>
                  <a:schemeClr val="tx1"/>
                </a:solidFill>
                <a:effectLst/>
                <a:latin typeface="+mn-lt"/>
                <a:ea typeface="+mn-ea"/>
                <a:cs typeface="+mn-cs"/>
              </a:rPr>
              <a:t>Wellfare</a:t>
            </a:r>
            <a:r>
              <a:rPr lang="en-US" sz="1200" kern="1200" dirty="0">
                <a:solidFill>
                  <a:schemeClr val="tx1"/>
                </a:solidFill>
                <a:effectLst/>
                <a:latin typeface="+mn-lt"/>
                <a:ea typeface="+mn-ea"/>
                <a:cs typeface="+mn-cs"/>
              </a:rPr>
              <a:t> and Sport of the Netherlands declined reimbursement of eculizumab as lifelong therapy. This decision derived mainly from the lack of clear insight in costs effectiveness as provided by the pharmaceutical company. Still, the introduction of the guideline offered hope for restrictive and costs-effective therapy. Therefore, the ministry allowed reimbursement of eculizumab, when treatment is started after approval by the committee, treatment is done according to the guideline, and patient data are monitored, with a planned evaluation after four years.</a:t>
            </a:r>
          </a:p>
          <a:p>
            <a:endParaRPr lang="nl-NL"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In the nationwide prospective study, called CUREiHUS, all pediatric and adult patients with aHUS treated with eculizumab between 2016 and 2020 will be included. This registry is independent of the pharmaceutical company. In this prospective, observational, cohort study we will monitor eculizumab treatment of patients with aHUS in the Netherlands strictly adherence to the guideline and investigates the efficiency. Furthermore, we will perform a cost-effectiveness analysis. </a:t>
            </a:r>
          </a:p>
          <a:p>
            <a:endParaRPr lang="en-US"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b="1" dirty="0"/>
              <a:t>	</a:t>
            </a:r>
            <a:endParaRPr lang="nl-NL" dirty="0"/>
          </a:p>
        </p:txBody>
      </p:sp>
      <p:sp>
        <p:nvSpPr>
          <p:cNvPr id="4" name="Tijdelijke aanduiding voor dianummer 3"/>
          <p:cNvSpPr>
            <a:spLocks noGrp="1"/>
          </p:cNvSpPr>
          <p:nvPr>
            <p:ph type="sldNum" sz="quarter" idx="5"/>
          </p:nvPr>
        </p:nvSpPr>
        <p:spPr/>
        <p:txBody>
          <a:bodyPr/>
          <a:lstStyle/>
          <a:p>
            <a:fld id="{8F2D6FBD-17FD-42DD-9559-666DF774525F}" type="slidenum">
              <a:rPr lang="nl-NL" smtClean="0"/>
              <a:t>28</a:t>
            </a:fld>
            <a:endParaRPr lang="nl-NL"/>
          </a:p>
        </p:txBody>
      </p:sp>
    </p:spTree>
    <p:extLst>
      <p:ext uri="{BB962C8B-B14F-4D97-AF65-F5344CB8AC3E}">
        <p14:creationId xmlns:p14="http://schemas.microsoft.com/office/powerpoint/2010/main" val="303401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3EE60DF4-CF0D-403B-B78F-AC833EB7A2BA}"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project ‘Eigen Regie voor </a:t>
            </a:r>
            <a:r>
              <a:rPr lang="nl-NL" sz="1200" kern="1200" dirty="0" err="1">
                <a:solidFill>
                  <a:schemeClr val="tx1"/>
                </a:solidFill>
                <a:effectLst/>
                <a:latin typeface="+mn-lt"/>
                <a:ea typeface="+mn-ea"/>
                <a:cs typeface="+mn-cs"/>
              </a:rPr>
              <a:t>aHUS</a:t>
            </a:r>
            <a:r>
              <a:rPr lang="nl-NL" sz="1200" kern="1200" dirty="0">
                <a:solidFill>
                  <a:schemeClr val="tx1"/>
                </a:solidFill>
                <a:effectLst/>
                <a:latin typeface="+mn-lt"/>
                <a:ea typeface="+mn-ea"/>
                <a:cs typeface="+mn-cs"/>
              </a:rPr>
              <a:t>-patiënten’ is een samenwerking met het </a:t>
            </a:r>
            <a:r>
              <a:rPr lang="nl-NL" sz="1200" kern="1200" dirty="0" err="1">
                <a:solidFill>
                  <a:schemeClr val="tx1"/>
                </a:solidFill>
                <a:effectLst/>
                <a:latin typeface="+mn-lt"/>
                <a:ea typeface="+mn-ea"/>
                <a:cs typeface="+mn-cs"/>
              </a:rPr>
              <a:t>aHUS</a:t>
            </a:r>
            <a:r>
              <a:rPr lang="nl-NL" sz="1200" kern="1200" dirty="0">
                <a:solidFill>
                  <a:schemeClr val="tx1"/>
                </a:solidFill>
                <a:effectLst/>
                <a:latin typeface="+mn-lt"/>
                <a:ea typeface="+mn-ea"/>
                <a:cs typeface="+mn-cs"/>
              </a:rPr>
              <a:t> Expertisecentrum van het Radboudumc en de Nierpatiënten Vereniging Nederland (NVN) -Kennisgroep </a:t>
            </a:r>
            <a:r>
              <a:rPr lang="nl-NL" sz="1200" kern="1200" dirty="0" err="1">
                <a:solidFill>
                  <a:schemeClr val="tx1"/>
                </a:solidFill>
                <a:effectLst/>
                <a:latin typeface="+mn-lt"/>
                <a:ea typeface="+mn-ea"/>
                <a:cs typeface="+mn-cs"/>
              </a:rPr>
              <a:t>aHUS</a:t>
            </a:r>
            <a:r>
              <a:rPr lang="nl-NL" sz="1200" kern="1200" dirty="0">
                <a:solidFill>
                  <a:schemeClr val="tx1"/>
                </a:solidFill>
                <a:effectLst/>
                <a:latin typeface="+mn-lt"/>
                <a:ea typeface="+mn-ea"/>
                <a:cs typeface="+mn-cs"/>
              </a:rPr>
              <a:t>. Dit project heeft als doel </a:t>
            </a:r>
            <a:r>
              <a:rPr lang="nl-NL" sz="1200" kern="1200" dirty="0" err="1">
                <a:solidFill>
                  <a:schemeClr val="tx1"/>
                </a:solidFill>
                <a:effectLst/>
                <a:latin typeface="+mn-lt"/>
                <a:ea typeface="+mn-ea"/>
                <a:cs typeface="+mn-cs"/>
              </a:rPr>
              <a:t>aHUS</a:t>
            </a:r>
            <a:r>
              <a:rPr lang="nl-NL" sz="1200" kern="1200" dirty="0">
                <a:solidFill>
                  <a:schemeClr val="tx1"/>
                </a:solidFill>
                <a:effectLst/>
                <a:latin typeface="+mn-lt"/>
                <a:ea typeface="+mn-ea"/>
                <a:cs typeface="+mn-cs"/>
              </a:rPr>
              <a:t> patiënten en hun omgeving te ondersteunen in het omgaan met de ziekte door het creëren van meer bewustwording, meer zelfredzaamheid en kennis over de ziekte. Kortom: </a:t>
            </a:r>
            <a:r>
              <a:rPr lang="nl-NL" sz="1200" i="1" kern="1200" dirty="0">
                <a:solidFill>
                  <a:schemeClr val="tx1"/>
                </a:solidFill>
                <a:effectLst/>
                <a:latin typeface="+mn-lt"/>
                <a:ea typeface="+mn-ea"/>
                <a:cs typeface="+mn-cs"/>
              </a:rPr>
              <a:t>meer eigen regie</a:t>
            </a:r>
            <a:r>
              <a:rPr lang="nl-NL" sz="1200" kern="1200" dirty="0">
                <a:solidFill>
                  <a:schemeClr val="tx1"/>
                </a:solidFill>
                <a:effectLst/>
                <a:latin typeface="+mn-lt"/>
                <a:ea typeface="+mn-ea"/>
                <a:cs typeface="+mn-cs"/>
              </a:rPr>
              <a:t>! Maar niet elke patiënt is hetzelfde. Daarom is, als onderdeel van dit project, deze interviewstudie opgestart. Op deze wijze hopen wij inzichten te krijgen in de behoeften van </a:t>
            </a:r>
            <a:r>
              <a:rPr lang="nl-NL" sz="1200" kern="1200" dirty="0" err="1">
                <a:solidFill>
                  <a:schemeClr val="tx1"/>
                </a:solidFill>
                <a:effectLst/>
                <a:latin typeface="+mn-lt"/>
                <a:ea typeface="+mn-ea"/>
                <a:cs typeface="+mn-cs"/>
              </a:rPr>
              <a:t>aHUS</a:t>
            </a:r>
            <a:r>
              <a:rPr lang="nl-NL" sz="1200" kern="1200" dirty="0">
                <a:solidFill>
                  <a:schemeClr val="tx1"/>
                </a:solidFill>
                <a:effectLst/>
                <a:latin typeface="+mn-lt"/>
                <a:ea typeface="+mn-ea"/>
                <a:cs typeface="+mn-cs"/>
              </a:rPr>
              <a:t>-patiënten, hun ouders/naasten en dragers van de erfelijke ‘vatbaarheid’ voor </a:t>
            </a:r>
            <a:r>
              <a:rPr lang="nl-NL" sz="1200" kern="1200" dirty="0" err="1">
                <a:solidFill>
                  <a:schemeClr val="tx1"/>
                </a:solidFill>
                <a:effectLst/>
                <a:latin typeface="+mn-lt"/>
                <a:ea typeface="+mn-ea"/>
                <a:cs typeface="+mn-cs"/>
              </a:rPr>
              <a:t>aHUS</a:t>
            </a:r>
            <a:r>
              <a:rPr lang="nl-NL" sz="1200" kern="1200" dirty="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5"/>
          </p:nvPr>
        </p:nvSpPr>
        <p:spPr/>
        <p:txBody>
          <a:bodyPr/>
          <a:lstStyle/>
          <a:p>
            <a:fld id="{45A70EA2-AC93-4ED3-9600-D1DD9D880991}" type="slidenum">
              <a:rPr lang="nl-NL" smtClean="0"/>
              <a:t>30</a:t>
            </a:fld>
            <a:endParaRPr lang="nl-NL"/>
          </a:p>
        </p:txBody>
      </p:sp>
    </p:spTree>
    <p:extLst>
      <p:ext uri="{BB962C8B-B14F-4D97-AF65-F5344CB8AC3E}">
        <p14:creationId xmlns:p14="http://schemas.microsoft.com/office/powerpoint/2010/main" val="3810217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Rechthoek 7"/>
          <p:cNvSpPr/>
          <p:nvPr/>
        </p:nvSpPr>
        <p:spPr>
          <a:xfrm>
            <a:off x="391125" y="468000"/>
            <a:ext cx="6075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ctrTitle"/>
          </p:nvPr>
        </p:nvSpPr>
        <p:spPr>
          <a:xfrm>
            <a:off x="634500" y="942026"/>
            <a:ext cx="5589000" cy="533400"/>
          </a:xfrm>
        </p:spPr>
        <p:txBody>
          <a:bodyPr>
            <a:noAutofit/>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634155" y="1427086"/>
            <a:ext cx="5589000" cy="533400"/>
          </a:xfrm>
        </p:spPr>
        <p:txBody>
          <a:bodyPr>
            <a:noAutofit/>
          </a:bodyPr>
          <a:lstStyle>
            <a:lvl1pPr marL="0" indent="0" algn="l">
              <a:lnSpc>
                <a:spcPts val="3150"/>
              </a:lnSpc>
              <a:buNone/>
              <a:defRPr sz="30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391125" y="3708000"/>
            <a:ext cx="6075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4" name="Tijdelijke aanduiding voor tekst 13"/>
          <p:cNvSpPr>
            <a:spLocks noGrp="1"/>
          </p:cNvSpPr>
          <p:nvPr>
            <p:ph type="body" sz="quarter" idx="10"/>
          </p:nvPr>
        </p:nvSpPr>
        <p:spPr>
          <a:xfrm>
            <a:off x="634500" y="2657578"/>
            <a:ext cx="4009618" cy="635000"/>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1000" y="4383446"/>
            <a:ext cx="1830263" cy="304088"/>
          </a:xfrm>
          <a:prstGeom prst="rect">
            <a:avLst/>
          </a:prstGeom>
        </p:spPr>
      </p:pic>
    </p:spTree>
    <p:extLst>
      <p:ext uri="{BB962C8B-B14F-4D97-AF65-F5344CB8AC3E}">
        <p14:creationId xmlns:p14="http://schemas.microsoft.com/office/powerpoint/2010/main" val="192247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1500" y="788400"/>
            <a:ext cx="6075000" cy="532800"/>
          </a:xfrm>
        </p:spPr>
        <p:txBody>
          <a:bodyPr/>
          <a:lstStyle>
            <a:lvl1pPr>
              <a:defRPr baseline="0"/>
            </a:lvl1pPr>
          </a:lstStyle>
          <a:p>
            <a:r>
              <a:rPr lang="nl-NL" dirty="0"/>
              <a:t>Dank voor uw aandacht</a:t>
            </a:r>
          </a:p>
        </p:txBody>
      </p:sp>
      <p:sp>
        <p:nvSpPr>
          <p:cNvPr id="7" name="Rechthoek 6"/>
          <p:cNvSpPr/>
          <p:nvPr/>
        </p:nvSpPr>
        <p:spPr>
          <a:xfrm>
            <a:off x="0" y="4637506"/>
            <a:ext cx="6858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nvGrpSpPr>
          <p:cNvPr id="59" name="Groep 58"/>
          <p:cNvGrpSpPr/>
          <p:nvPr/>
        </p:nvGrpSpPr>
        <p:grpSpPr>
          <a:xfrm>
            <a:off x="5616179" y="4356100"/>
            <a:ext cx="485775" cy="928688"/>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350"/>
            </a:p>
          </p:txBody>
        </p:sp>
      </p:grpSp>
    </p:spTree>
    <p:extLst>
      <p:ext uri="{BB962C8B-B14F-4D97-AF65-F5344CB8AC3E}">
        <p14:creationId xmlns:p14="http://schemas.microsoft.com/office/powerpoint/2010/main" val="224155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6858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ctrTitle"/>
          </p:nvPr>
        </p:nvSpPr>
        <p:spPr>
          <a:xfrm>
            <a:off x="634500" y="942026"/>
            <a:ext cx="5589000" cy="5334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634155" y="1427086"/>
            <a:ext cx="5589000" cy="533400"/>
          </a:xfrm>
        </p:spPr>
        <p:txBody>
          <a:bodyPr>
            <a:noAutofit/>
          </a:bodyPr>
          <a:lstStyle>
            <a:lvl1pPr marL="0" indent="0" algn="l">
              <a:lnSpc>
                <a:spcPts val="3150"/>
              </a:lnSpc>
              <a:buNone/>
              <a:defRPr sz="30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391125" y="3708000"/>
            <a:ext cx="6075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4" name="Tijdelijke aanduiding voor tekst 13"/>
          <p:cNvSpPr>
            <a:spLocks noGrp="1"/>
          </p:cNvSpPr>
          <p:nvPr>
            <p:ph type="body" sz="quarter" idx="10"/>
          </p:nvPr>
        </p:nvSpPr>
        <p:spPr>
          <a:xfrm>
            <a:off x="634500" y="2657578"/>
            <a:ext cx="4009618" cy="635000"/>
          </a:xfrm>
        </p:spPr>
        <p:txBody>
          <a:bodyPr>
            <a:noAutofit/>
          </a:bodyPr>
          <a:lstStyle>
            <a:lvl1pPr marL="0" indent="0" algn="l">
              <a:buNone/>
              <a:defRPr>
                <a:solidFill>
                  <a:schemeClr val="tx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1000" y="4383446"/>
            <a:ext cx="1830263" cy="304088"/>
          </a:xfrm>
          <a:prstGeom prst="rect">
            <a:avLst/>
          </a:prstGeom>
        </p:spPr>
      </p:pic>
      <p:sp>
        <p:nvSpPr>
          <p:cNvPr id="9" name="Rechthoek 8"/>
          <p:cNvSpPr/>
          <p:nvPr/>
        </p:nvSpPr>
        <p:spPr>
          <a:xfrm>
            <a:off x="391500" y="468000"/>
            <a:ext cx="6075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58503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91500" y="787149"/>
            <a:ext cx="6075000" cy="533400"/>
          </a:xfrm>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atum 3"/>
          <p:cNvSpPr>
            <a:spLocks noGrp="1"/>
          </p:cNvSpPr>
          <p:nvPr>
            <p:ph type="dt" sz="half" idx="2"/>
          </p:nvPr>
        </p:nvSpPr>
        <p:spPr>
          <a:xfrm>
            <a:off x="1120500" y="4810807"/>
            <a:ext cx="81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&lt;Datum&gt;</a:t>
            </a:r>
            <a:endParaRPr lang="nl-NL" dirty="0"/>
          </a:p>
        </p:txBody>
      </p:sp>
      <p:sp>
        <p:nvSpPr>
          <p:cNvPr id="10" name="Tijdelijke aanduiding voor voettekst 4"/>
          <p:cNvSpPr>
            <a:spLocks noGrp="1"/>
          </p:cNvSpPr>
          <p:nvPr>
            <p:ph type="ftr" sz="quarter" idx="3"/>
          </p:nvPr>
        </p:nvSpPr>
        <p:spPr>
          <a:xfrm>
            <a:off x="2092500" y="4810807"/>
            <a:ext cx="297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&lt;Titel van de presentatie&gt;</a:t>
            </a:r>
            <a:endParaRPr lang="nl-NL" dirty="0"/>
          </a:p>
        </p:txBody>
      </p:sp>
      <p:sp>
        <p:nvSpPr>
          <p:cNvPr id="11" name="Tijdelijke aanduiding voor dianummer 5"/>
          <p:cNvSpPr>
            <a:spLocks noGrp="1"/>
          </p:cNvSpPr>
          <p:nvPr>
            <p:ph type="sldNum" sz="quarter" idx="4"/>
          </p:nvPr>
        </p:nvSpPr>
        <p:spPr>
          <a:xfrm>
            <a:off x="391500" y="4810807"/>
            <a:ext cx="6075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78196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r>
              <a:rPr lang="nl-NL"/>
              <a:t>&lt;Datum&gt;</a:t>
            </a:r>
            <a:endParaRPr lang="nl-NL" dirty="0"/>
          </a:p>
        </p:txBody>
      </p:sp>
      <p:sp>
        <p:nvSpPr>
          <p:cNvPr id="4" name="Tijdelijke aanduiding voor voettekst 3"/>
          <p:cNvSpPr>
            <a:spLocks noGrp="1"/>
          </p:cNvSpPr>
          <p:nvPr>
            <p:ph type="ftr" sz="quarter" idx="11"/>
          </p:nvPr>
        </p:nvSpPr>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p>
            <a:r>
              <a:rPr lang="nl-NL" dirty="0"/>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391500" y="1526001"/>
            <a:ext cx="6075000" cy="533400"/>
          </a:xfrm>
        </p:spPr>
        <p:txBody>
          <a:bodyPr>
            <a:noAutofit/>
          </a:bodyPr>
          <a:lstStyle>
            <a:lvl1pPr marL="0" indent="0" algn="l">
              <a:lnSpc>
                <a:spcPts val="3150"/>
              </a:lnSpc>
              <a:buNone/>
              <a:defRPr sz="30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80855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391500" y="784800"/>
            <a:ext cx="6075000" cy="532800"/>
          </a:xfrm>
        </p:spPr>
        <p:txBody>
          <a:bodyPr/>
          <a:lstStyle/>
          <a:p>
            <a:r>
              <a:rPr lang="nl-NL"/>
              <a:t>Klik om stijl te bewerken</a:t>
            </a:r>
            <a:endParaRPr lang="nl-NL" dirty="0"/>
          </a:p>
        </p:txBody>
      </p:sp>
      <p:sp>
        <p:nvSpPr>
          <p:cNvPr id="9" name="Tijdelijke aanduiding voor grafiek 8"/>
          <p:cNvSpPr>
            <a:spLocks noGrp="1"/>
          </p:cNvSpPr>
          <p:nvPr>
            <p:ph type="chart" sz="quarter" idx="13"/>
          </p:nvPr>
        </p:nvSpPr>
        <p:spPr>
          <a:xfrm>
            <a:off x="3485700" y="1526400"/>
            <a:ext cx="2981175" cy="28260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391716" y="1527182"/>
            <a:ext cx="30294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3"/>
          <p:cNvSpPr>
            <a:spLocks noGrp="1"/>
          </p:cNvSpPr>
          <p:nvPr>
            <p:ph type="dt" sz="half" idx="2"/>
          </p:nvPr>
        </p:nvSpPr>
        <p:spPr>
          <a:xfrm>
            <a:off x="1120500" y="4810807"/>
            <a:ext cx="81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&lt;Datum&gt;</a:t>
            </a:r>
            <a:endParaRPr lang="nl-NL" dirty="0"/>
          </a:p>
        </p:txBody>
      </p:sp>
      <p:sp>
        <p:nvSpPr>
          <p:cNvPr id="12" name="Tijdelijke aanduiding voor voettekst 4"/>
          <p:cNvSpPr>
            <a:spLocks noGrp="1"/>
          </p:cNvSpPr>
          <p:nvPr>
            <p:ph type="ftr" sz="quarter" idx="3"/>
          </p:nvPr>
        </p:nvSpPr>
        <p:spPr>
          <a:xfrm>
            <a:off x="2092500" y="4810807"/>
            <a:ext cx="297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&lt;Titel van de presentatie&gt;</a:t>
            </a:r>
            <a:endParaRPr lang="nl-NL" dirty="0"/>
          </a:p>
        </p:txBody>
      </p:sp>
      <p:sp>
        <p:nvSpPr>
          <p:cNvPr id="13" name="Tijdelijke aanduiding voor dianummer 5"/>
          <p:cNvSpPr>
            <a:spLocks noGrp="1"/>
          </p:cNvSpPr>
          <p:nvPr>
            <p:ph type="sldNum" sz="quarter" idx="4"/>
          </p:nvPr>
        </p:nvSpPr>
        <p:spPr>
          <a:xfrm>
            <a:off x="391500" y="4810807"/>
            <a:ext cx="6075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391716" y="1526400"/>
            <a:ext cx="30294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3485700" y="1526400"/>
            <a:ext cx="2981175" cy="28260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atum 3"/>
          <p:cNvSpPr>
            <a:spLocks noGrp="1"/>
          </p:cNvSpPr>
          <p:nvPr>
            <p:ph type="dt" sz="half" idx="2"/>
          </p:nvPr>
        </p:nvSpPr>
        <p:spPr>
          <a:xfrm>
            <a:off x="1120500" y="4810807"/>
            <a:ext cx="81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092500" y="4810807"/>
            <a:ext cx="297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&lt;Titel van de presentatie&gt;</a:t>
            </a:r>
            <a:endParaRPr lang="nl-NL" dirty="0"/>
          </a:p>
        </p:txBody>
      </p:sp>
      <p:sp>
        <p:nvSpPr>
          <p:cNvPr id="12" name="Tijdelijke aanduiding voor dianummer 5"/>
          <p:cNvSpPr>
            <a:spLocks noGrp="1"/>
          </p:cNvSpPr>
          <p:nvPr>
            <p:ph type="sldNum" sz="quarter" idx="4"/>
          </p:nvPr>
        </p:nvSpPr>
        <p:spPr>
          <a:xfrm>
            <a:off x="391500" y="4810807"/>
            <a:ext cx="6075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dirty="0"/>
              <a:t>Pagina </a:t>
            </a:r>
            <a:fld id="{7FC9B413-936F-403B-BC98-20250EBFF374}" type="slidenum">
              <a:rPr lang="nl-NL" smtClean="0"/>
              <a:pPr/>
              <a:t>‹nr.›</a:t>
            </a:fld>
            <a:endParaRPr lang="nl-NL" dirty="0"/>
          </a:p>
        </p:txBody>
      </p:sp>
      <p:sp>
        <p:nvSpPr>
          <p:cNvPr id="10" name="Titel 1"/>
          <p:cNvSpPr>
            <a:spLocks noGrp="1"/>
          </p:cNvSpPr>
          <p:nvPr>
            <p:ph type="title"/>
          </p:nvPr>
        </p:nvSpPr>
        <p:spPr>
          <a:xfrm>
            <a:off x="391500" y="784800"/>
            <a:ext cx="6075000" cy="532800"/>
          </a:xfrm>
        </p:spPr>
        <p:txBody>
          <a:bodyPr/>
          <a:lstStyle/>
          <a:p>
            <a:r>
              <a:rPr lang="nl-NL"/>
              <a:t>Klik om stijl te bewerken</a:t>
            </a:r>
            <a:endParaRPr lang="nl-NL" dirty="0"/>
          </a:p>
        </p:txBody>
      </p:sp>
    </p:spTree>
    <p:extLst>
      <p:ext uri="{BB962C8B-B14F-4D97-AF65-F5344CB8AC3E}">
        <p14:creationId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391125" y="1526400"/>
            <a:ext cx="6075750" cy="2826000"/>
          </a:xfrm>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120500" y="4810807"/>
            <a:ext cx="81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092500" y="4810807"/>
            <a:ext cx="297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391500" y="4810807"/>
            <a:ext cx="6075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dirty="0"/>
              <a:t>Pagina </a:t>
            </a:r>
            <a:fld id="{7FC9B413-936F-403B-BC98-20250EBFF374}" type="slidenum">
              <a:rPr lang="nl-NL" smtClean="0"/>
              <a:pPr/>
              <a:t>‹nr.›</a:t>
            </a:fld>
            <a:endParaRPr lang="nl-NL" dirty="0"/>
          </a:p>
        </p:txBody>
      </p:sp>
      <p:sp>
        <p:nvSpPr>
          <p:cNvPr id="8" name="Titel 1"/>
          <p:cNvSpPr>
            <a:spLocks noGrp="1"/>
          </p:cNvSpPr>
          <p:nvPr>
            <p:ph type="title"/>
          </p:nvPr>
        </p:nvSpPr>
        <p:spPr>
          <a:xfrm>
            <a:off x="391500" y="784800"/>
            <a:ext cx="6075000" cy="532800"/>
          </a:xfrm>
        </p:spPr>
        <p:txBody>
          <a:bodyPr/>
          <a:lstStyle/>
          <a:p>
            <a:r>
              <a:rPr lang="nl-NL"/>
              <a:t>Klik om stijl te bewerken</a:t>
            </a:r>
            <a:endParaRPr lang="nl-NL" dirty="0"/>
          </a:p>
        </p:txBody>
      </p:sp>
    </p:spTree>
    <p:extLst>
      <p:ext uri="{BB962C8B-B14F-4D97-AF65-F5344CB8AC3E}">
        <p14:creationId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391125" y="444698"/>
            <a:ext cx="6075750" cy="3909600"/>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120500" y="4810807"/>
            <a:ext cx="81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&lt;Datum&gt;</a:t>
            </a:r>
            <a:endParaRPr lang="nl-NL" dirty="0"/>
          </a:p>
        </p:txBody>
      </p:sp>
      <p:sp>
        <p:nvSpPr>
          <p:cNvPr id="9" name="Tijdelijke aanduiding voor voettekst 4"/>
          <p:cNvSpPr>
            <a:spLocks noGrp="1"/>
          </p:cNvSpPr>
          <p:nvPr>
            <p:ph type="ftr" sz="quarter" idx="3"/>
          </p:nvPr>
        </p:nvSpPr>
        <p:spPr>
          <a:xfrm>
            <a:off x="2092500" y="4810807"/>
            <a:ext cx="297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&lt;Titel van de presentatie&gt;</a:t>
            </a:r>
            <a:endParaRPr lang="nl-NL" dirty="0"/>
          </a:p>
        </p:txBody>
      </p:sp>
      <p:sp>
        <p:nvSpPr>
          <p:cNvPr id="10" name="Tijdelijke aanduiding voor dianummer 5"/>
          <p:cNvSpPr>
            <a:spLocks noGrp="1"/>
          </p:cNvSpPr>
          <p:nvPr>
            <p:ph type="sldNum" sz="quarter" idx="4"/>
          </p:nvPr>
        </p:nvSpPr>
        <p:spPr>
          <a:xfrm>
            <a:off x="391500" y="4810807"/>
            <a:ext cx="6075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6858000" cy="51434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p:nvGrpSpPr>
        <p:grpSpPr>
          <a:xfrm>
            <a:off x="4400550" y="4698206"/>
            <a:ext cx="1820466" cy="226220"/>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1500" y="782946"/>
            <a:ext cx="6075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391500" y="1525378"/>
            <a:ext cx="6075000" cy="3152632"/>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120500" y="4810807"/>
            <a:ext cx="81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&lt;Datum&gt;</a:t>
            </a:r>
            <a:endParaRPr lang="nl-NL" dirty="0"/>
          </a:p>
        </p:txBody>
      </p:sp>
      <p:sp>
        <p:nvSpPr>
          <p:cNvPr id="5" name="Tijdelijke aanduiding voor voettekst 4"/>
          <p:cNvSpPr>
            <a:spLocks noGrp="1"/>
          </p:cNvSpPr>
          <p:nvPr>
            <p:ph type="ftr" sz="quarter" idx="3"/>
          </p:nvPr>
        </p:nvSpPr>
        <p:spPr>
          <a:xfrm>
            <a:off x="2092500" y="4810807"/>
            <a:ext cx="29700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&lt;Titel van de presentatie&gt;</a:t>
            </a:r>
            <a:endParaRPr lang="nl-NL" dirty="0"/>
          </a:p>
        </p:txBody>
      </p:sp>
      <p:sp>
        <p:nvSpPr>
          <p:cNvPr id="6" name="Tijdelijke aanduiding voor dianummer 5"/>
          <p:cNvSpPr>
            <a:spLocks noGrp="1"/>
          </p:cNvSpPr>
          <p:nvPr>
            <p:ph type="sldNum" sz="quarter" idx="4"/>
          </p:nvPr>
        </p:nvSpPr>
        <p:spPr>
          <a:xfrm>
            <a:off x="391500" y="4810807"/>
            <a:ext cx="607500" cy="152400"/>
          </a:xfrm>
          <a:prstGeom prst="rect">
            <a:avLst/>
          </a:prstGeom>
        </p:spPr>
        <p:txBody>
          <a:bodyPr vert="horz" lIns="0" tIns="0" rIns="0" bIns="0" rtlCol="0" anchor="ctr"/>
          <a:lstStyle>
            <a:lvl1pPr algn="l">
              <a:lnSpc>
                <a:spcPts val="900"/>
              </a:lnSpc>
              <a:defRPr sz="750">
                <a:solidFill>
                  <a:schemeClr val="accent1"/>
                </a:solidFill>
              </a:defRPr>
            </a:lvl1pPr>
          </a:lstStyle>
          <a:p>
            <a:r>
              <a:rPr lang="nl-NL" dirty="0"/>
              <a:t>Pagina </a:t>
            </a:r>
            <a:fld id="{7FC9B413-936F-403B-BC98-20250EBFF374}" type="slidenum">
              <a:rPr lang="nl-NL" smtClean="0"/>
              <a:pPr/>
              <a:t>‹nr.›</a:t>
            </a:fld>
            <a:endParaRPr lang="nl-NL" dirty="0"/>
          </a:p>
        </p:txBody>
      </p:sp>
      <p:sp>
        <p:nvSpPr>
          <p:cNvPr id="7" name="Rechthoek 6"/>
          <p:cNvSpPr/>
          <p:nvPr/>
        </p:nvSpPr>
        <p:spPr>
          <a:xfrm>
            <a:off x="391500" y="468000"/>
            <a:ext cx="6075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Rechthoek 17"/>
          <p:cNvSpPr/>
          <p:nvPr/>
        </p:nvSpPr>
        <p:spPr>
          <a:xfrm>
            <a:off x="391500" y="4680000"/>
            <a:ext cx="6075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9" name="Afbeelding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73000" y="4811400"/>
            <a:ext cx="861300" cy="1422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Lst>
  <p:hf sldNum="0" hdr="0" ftr="0" dt="0"/>
  <p:txStyles>
    <p:titleStyle>
      <a:lvl1pPr algn="l" defTabSz="685800" rtl="0" eaLnBrk="1" latinLnBrk="0" hangingPunct="1">
        <a:lnSpc>
          <a:spcPts val="3150"/>
        </a:lnSpc>
        <a:spcBef>
          <a:spcPct val="0"/>
        </a:spcBef>
        <a:buNone/>
        <a:defRPr sz="3000" b="1" kern="1200">
          <a:solidFill>
            <a:schemeClr val="tx2"/>
          </a:solidFill>
          <a:latin typeface="+mj-lt"/>
          <a:ea typeface="+mj-ea"/>
          <a:cs typeface="+mj-cs"/>
        </a:defRPr>
      </a:lvl1pPr>
    </p:titleStyle>
    <p:bodyStyle>
      <a:lvl1pPr marL="241697" indent="-241697"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1pPr>
      <a:lvl2pPr marL="485775" indent="-244079" algn="l" defTabSz="685800" rtl="0" eaLnBrk="1" latinLnBrk="0" hangingPunct="1">
        <a:lnSpc>
          <a:spcPts val="1875"/>
        </a:lnSpc>
        <a:spcBef>
          <a:spcPts val="0"/>
        </a:spcBef>
        <a:buFont typeface="Arial" pitchFamily="34" charset="0"/>
        <a:buChar char="•"/>
        <a:defRPr sz="1500" kern="1200">
          <a:solidFill>
            <a:schemeClr val="tx1"/>
          </a:solidFill>
          <a:latin typeface="+mn-lt"/>
          <a:ea typeface="+mn-ea"/>
          <a:cs typeface="+mn-cs"/>
        </a:defRPr>
      </a:lvl2pPr>
      <a:lvl3pPr marL="727472" indent="-242888"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3pPr>
      <a:lvl4pPr marL="970360" indent="-241697" algn="l" defTabSz="685800" rtl="0" eaLnBrk="1" latinLnBrk="0" hangingPunct="1">
        <a:lnSpc>
          <a:spcPts val="1875"/>
        </a:lnSpc>
        <a:spcBef>
          <a:spcPts val="0"/>
        </a:spcBef>
        <a:buFont typeface="Arial" pitchFamily="34" charset="0"/>
        <a:buChar char="•"/>
        <a:defRPr sz="1500" kern="1200">
          <a:solidFill>
            <a:schemeClr val="tx1"/>
          </a:solidFill>
          <a:latin typeface="+mn-lt"/>
          <a:ea typeface="+mn-ea"/>
          <a:cs typeface="+mn-cs"/>
        </a:defRPr>
      </a:lvl4pPr>
      <a:lvl5pPr marL="1214438" indent="-242888"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source=images&amp;cd=&amp;cad=rja&amp;uact=8&amp;ved=0ahUKEwiH1OXfx7TPAhWCPBoKHWmfDUsQjRwIBw&amp;url=http://alexion.com/products/soliris-paroxysmal-nocturnal-hemoglobinuria&amp;bvm=bv.134052249,d.d2s&amp;psig=AFQjCNFF6g3-mLKt6LVJiqGtWLnpp6hYfA&amp;ust=1475237936616465"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svg"/><Relationship Id="rId25" Type="http://schemas.openxmlformats.org/officeDocument/2006/relationships/image" Target="../media/image32.jpe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sv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BE8D0-415E-49F2-9BD3-6FFFAEE35202}"/>
              </a:ext>
            </a:extLst>
          </p:cNvPr>
          <p:cNvSpPr>
            <a:spLocks noGrp="1"/>
          </p:cNvSpPr>
          <p:nvPr>
            <p:ph type="ctrTitle"/>
          </p:nvPr>
        </p:nvSpPr>
        <p:spPr/>
        <p:txBody>
          <a:bodyPr/>
          <a:lstStyle/>
          <a:p>
            <a:r>
              <a:rPr lang="nl-NL" dirty="0"/>
              <a:t>Eigen Regie over </a:t>
            </a:r>
            <a:r>
              <a:rPr lang="nl-NL" dirty="0" err="1"/>
              <a:t>aHUS</a:t>
            </a:r>
            <a:endParaRPr lang="nl-NL" dirty="0"/>
          </a:p>
        </p:txBody>
      </p:sp>
      <p:sp>
        <p:nvSpPr>
          <p:cNvPr id="3" name="Ondertitel 2">
            <a:extLst>
              <a:ext uri="{FF2B5EF4-FFF2-40B4-BE49-F238E27FC236}">
                <a16:creationId xmlns:a16="http://schemas.microsoft.com/office/drawing/2014/main" id="{CE423A2F-40CB-418C-81C6-152293925CF8}"/>
              </a:ext>
            </a:extLst>
          </p:cNvPr>
          <p:cNvSpPr>
            <a:spLocks noGrp="1"/>
          </p:cNvSpPr>
          <p:nvPr>
            <p:ph type="subTitle" idx="1"/>
          </p:nvPr>
        </p:nvSpPr>
        <p:spPr/>
        <p:txBody>
          <a:bodyPr/>
          <a:lstStyle/>
          <a:p>
            <a:r>
              <a:rPr lang="nl-NL" dirty="0"/>
              <a:t>	</a:t>
            </a:r>
          </a:p>
        </p:txBody>
      </p:sp>
      <p:sp>
        <p:nvSpPr>
          <p:cNvPr id="4" name="Tijdelijke aanduiding voor tekst 3">
            <a:extLst>
              <a:ext uri="{FF2B5EF4-FFF2-40B4-BE49-F238E27FC236}">
                <a16:creationId xmlns:a16="http://schemas.microsoft.com/office/drawing/2014/main" id="{4964BE41-BDE8-4717-89B1-7A74FE038C5D}"/>
              </a:ext>
            </a:extLst>
          </p:cNvPr>
          <p:cNvSpPr>
            <a:spLocks noGrp="1"/>
          </p:cNvSpPr>
          <p:nvPr>
            <p:ph type="body" sz="quarter" idx="10"/>
          </p:nvPr>
        </p:nvSpPr>
        <p:spPr/>
        <p:txBody>
          <a:bodyPr/>
          <a:lstStyle/>
          <a:p>
            <a:r>
              <a:rPr lang="nl-NL" dirty="0"/>
              <a:t>Nicole van de Kar</a:t>
            </a:r>
          </a:p>
          <a:p>
            <a:r>
              <a:rPr lang="nl-NL" dirty="0"/>
              <a:t>27 mei 2021</a:t>
            </a:r>
          </a:p>
        </p:txBody>
      </p:sp>
    </p:spTree>
    <p:extLst>
      <p:ext uri="{BB962C8B-B14F-4D97-AF65-F5344CB8AC3E}">
        <p14:creationId xmlns:p14="http://schemas.microsoft.com/office/powerpoint/2010/main" val="1744685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Verschillende oorzaken van HUS</a:t>
            </a:r>
          </a:p>
        </p:txBody>
      </p:sp>
      <p:sp>
        <p:nvSpPr>
          <p:cNvPr id="3" name="Tijdelijke aanduiding voor inhoud 2"/>
          <p:cNvSpPr>
            <a:spLocks noGrp="1"/>
          </p:cNvSpPr>
          <p:nvPr>
            <p:ph idx="1"/>
          </p:nvPr>
        </p:nvSpPr>
        <p:spPr/>
        <p:txBody>
          <a:bodyPr/>
          <a:lstStyle/>
          <a:p>
            <a:r>
              <a:rPr lang="nl-NL" sz="1350" b="1" dirty="0"/>
              <a:t>Infectie met bacterie:</a:t>
            </a:r>
          </a:p>
          <a:p>
            <a:pPr lvl="1"/>
            <a:r>
              <a:rPr lang="nl-NL" sz="1350" dirty="0" err="1"/>
              <a:t>Shiga</a:t>
            </a:r>
            <a:r>
              <a:rPr lang="nl-NL" sz="1350" dirty="0"/>
              <a:t> toxine producerende </a:t>
            </a:r>
            <a:r>
              <a:rPr lang="nl-NL" sz="1350" i="1" dirty="0" err="1"/>
              <a:t>E.coli</a:t>
            </a:r>
            <a:r>
              <a:rPr lang="nl-NL" sz="1350" i="1" dirty="0"/>
              <a:t> </a:t>
            </a:r>
            <a:r>
              <a:rPr lang="nl-NL" sz="1350" dirty="0"/>
              <a:t>(STEC)     </a:t>
            </a:r>
            <a:r>
              <a:rPr lang="nl-NL" sz="1350" b="1" dirty="0"/>
              <a:t>Typische HUS</a:t>
            </a:r>
          </a:p>
          <a:p>
            <a:pPr lvl="1"/>
            <a:r>
              <a:rPr lang="nl-NL" sz="1350" i="1" dirty="0"/>
              <a:t>Streptococcus pneumoniae</a:t>
            </a:r>
            <a:r>
              <a:rPr lang="nl-NL" sz="1350" dirty="0"/>
              <a:t>	</a:t>
            </a:r>
          </a:p>
          <a:p>
            <a:endParaRPr lang="nl-NL" sz="1350" dirty="0"/>
          </a:p>
          <a:p>
            <a:r>
              <a:rPr lang="nl-NL" sz="1350" b="1" dirty="0"/>
              <a:t>Erfelijke aanleg </a:t>
            </a:r>
            <a:r>
              <a:rPr lang="nl-NL" sz="1350" dirty="0"/>
              <a:t>: stoornissen in het complement-systeem	</a:t>
            </a:r>
            <a:r>
              <a:rPr lang="nl-NL" sz="1350" b="1" dirty="0"/>
              <a:t>atypische HUS</a:t>
            </a:r>
          </a:p>
          <a:p>
            <a:endParaRPr lang="nl-NL" sz="1350" dirty="0"/>
          </a:p>
          <a:p>
            <a:r>
              <a:rPr lang="nl-NL" sz="1350" b="1" dirty="0"/>
              <a:t>Verworven stoornis </a:t>
            </a:r>
            <a:r>
              <a:rPr lang="nl-NL" sz="1350" dirty="0"/>
              <a:t>in de afweer (bv antistoffen maken tegen eigen cellen/eigen eiwitten) </a:t>
            </a:r>
          </a:p>
          <a:p>
            <a:endParaRPr lang="nl-NL" sz="1350" dirty="0"/>
          </a:p>
          <a:p>
            <a:r>
              <a:rPr lang="nl-NL" sz="1350" b="1" dirty="0"/>
              <a:t>Overig</a:t>
            </a:r>
            <a:r>
              <a:rPr lang="nl-NL" sz="1350" dirty="0"/>
              <a:t>: Medicatie , auto-immuun ziekten (SLE), virale infecties, zwangerschap, </a:t>
            </a:r>
            <a:r>
              <a:rPr lang="nl-NL" sz="1350" dirty="0" err="1"/>
              <a:t>etc</a:t>
            </a:r>
            <a:endParaRPr lang="nl-NL" sz="1350" dirty="0"/>
          </a:p>
          <a:p>
            <a:endParaRPr lang="nl-NL" dirty="0"/>
          </a:p>
          <a:p>
            <a:pPr marL="0" indent="0">
              <a:buNone/>
            </a:pPr>
            <a:r>
              <a:rPr lang="nl-NL" sz="1200" b="1" dirty="0"/>
              <a:t>secundaire</a:t>
            </a:r>
          </a:p>
        </p:txBody>
      </p:sp>
      <p:sp>
        <p:nvSpPr>
          <p:cNvPr id="4" name="Pijl: links 3">
            <a:extLst>
              <a:ext uri="{FF2B5EF4-FFF2-40B4-BE49-F238E27FC236}">
                <a16:creationId xmlns:a16="http://schemas.microsoft.com/office/drawing/2014/main" id="{D1782814-2C97-4185-A97F-F58C709FE8F9}"/>
              </a:ext>
            </a:extLst>
          </p:cNvPr>
          <p:cNvSpPr/>
          <p:nvPr/>
        </p:nvSpPr>
        <p:spPr>
          <a:xfrm flipV="1">
            <a:off x="4787153" y="2493009"/>
            <a:ext cx="286871" cy="157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Pijl: links 4">
            <a:extLst>
              <a:ext uri="{FF2B5EF4-FFF2-40B4-BE49-F238E27FC236}">
                <a16:creationId xmlns:a16="http://schemas.microsoft.com/office/drawing/2014/main" id="{45BF219C-87FE-46A5-8307-890BA25EAB4A}"/>
              </a:ext>
            </a:extLst>
          </p:cNvPr>
          <p:cNvSpPr/>
          <p:nvPr/>
        </p:nvSpPr>
        <p:spPr>
          <a:xfrm rot="18976510" flipV="1">
            <a:off x="4945234" y="2776578"/>
            <a:ext cx="286871" cy="157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Pijl: links 5">
            <a:extLst>
              <a:ext uri="{FF2B5EF4-FFF2-40B4-BE49-F238E27FC236}">
                <a16:creationId xmlns:a16="http://schemas.microsoft.com/office/drawing/2014/main" id="{E669EC5F-3C5F-4855-833B-7CDD4101A06E}"/>
              </a:ext>
            </a:extLst>
          </p:cNvPr>
          <p:cNvSpPr/>
          <p:nvPr/>
        </p:nvSpPr>
        <p:spPr>
          <a:xfrm rot="7343626" flipV="1">
            <a:off x="744224" y="4008791"/>
            <a:ext cx="234000" cy="1611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18359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29B5F-A781-4E19-ADE4-1D1CB8D7BD0B}"/>
              </a:ext>
            </a:extLst>
          </p:cNvPr>
          <p:cNvSpPr>
            <a:spLocks noGrp="1"/>
          </p:cNvSpPr>
          <p:nvPr>
            <p:ph type="title"/>
          </p:nvPr>
        </p:nvSpPr>
        <p:spPr>
          <a:xfrm>
            <a:off x="343689" y="817031"/>
            <a:ext cx="6075000" cy="533400"/>
          </a:xfrm>
        </p:spPr>
        <p:txBody>
          <a:bodyPr/>
          <a:lstStyle/>
          <a:p>
            <a:r>
              <a:rPr lang="nl-NL" dirty="0"/>
              <a:t>Het vaststellen welke vorm HUS is niet altijd makkelijk </a:t>
            </a:r>
          </a:p>
        </p:txBody>
      </p:sp>
      <p:sp>
        <p:nvSpPr>
          <p:cNvPr id="3" name="Tijdelijke aanduiding voor inhoud 2">
            <a:extLst>
              <a:ext uri="{FF2B5EF4-FFF2-40B4-BE49-F238E27FC236}">
                <a16:creationId xmlns:a16="http://schemas.microsoft.com/office/drawing/2014/main" id="{C447C878-1055-4E09-8CFC-E280D3B77C81}"/>
              </a:ext>
            </a:extLst>
          </p:cNvPr>
          <p:cNvSpPr>
            <a:spLocks noGrp="1"/>
          </p:cNvSpPr>
          <p:nvPr>
            <p:ph idx="1"/>
          </p:nvPr>
        </p:nvSpPr>
        <p:spPr/>
        <p:txBody>
          <a:bodyPr/>
          <a:lstStyle/>
          <a:p>
            <a:endParaRPr lang="nl-NL" dirty="0"/>
          </a:p>
          <a:p>
            <a:r>
              <a:rPr lang="nl-NL" dirty="0"/>
              <a:t>Ziektegeschiedenis</a:t>
            </a:r>
          </a:p>
          <a:p>
            <a:pPr lvl="1"/>
            <a:r>
              <a:rPr lang="nl-NL" dirty="0"/>
              <a:t>Welke symptomen, wanneer, hoe lang </a:t>
            </a:r>
            <a:r>
              <a:rPr lang="nl-NL" dirty="0" err="1"/>
              <a:t>etc</a:t>
            </a:r>
            <a:endParaRPr lang="nl-NL" dirty="0"/>
          </a:p>
          <a:p>
            <a:pPr lvl="1"/>
            <a:r>
              <a:rPr lang="nl-NL" dirty="0"/>
              <a:t>Ziekte in de familie</a:t>
            </a:r>
          </a:p>
          <a:p>
            <a:pPr lvl="1"/>
            <a:r>
              <a:rPr lang="nl-NL" dirty="0"/>
              <a:t>Beloop van de ziekte </a:t>
            </a:r>
          </a:p>
          <a:p>
            <a:pPr lvl="1"/>
            <a:endParaRPr lang="nl-NL" dirty="0"/>
          </a:p>
          <a:p>
            <a:r>
              <a:rPr lang="nl-NL" dirty="0"/>
              <a:t>Bloed &amp; urine onderzoek</a:t>
            </a:r>
          </a:p>
          <a:p>
            <a:r>
              <a:rPr lang="nl-NL" dirty="0"/>
              <a:t>Speciale onderzoeken</a:t>
            </a:r>
          </a:p>
          <a:p>
            <a:r>
              <a:rPr lang="nl-NL" dirty="0"/>
              <a:t>Genetisch onderzoek</a:t>
            </a:r>
          </a:p>
          <a:p>
            <a:pPr marL="241696" lvl="1" indent="0">
              <a:buNone/>
            </a:pPr>
            <a:endParaRPr lang="nl-NL" dirty="0"/>
          </a:p>
        </p:txBody>
      </p:sp>
    </p:spTree>
    <p:extLst>
      <p:ext uri="{BB962C8B-B14F-4D97-AF65-F5344CB8AC3E}">
        <p14:creationId xmlns:p14="http://schemas.microsoft.com/office/powerpoint/2010/main" val="55197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1E2A2-CCE0-445E-B2C8-937A58D54769}"/>
              </a:ext>
            </a:extLst>
          </p:cNvPr>
          <p:cNvSpPr>
            <a:spLocks noGrp="1"/>
          </p:cNvSpPr>
          <p:nvPr>
            <p:ph type="title"/>
          </p:nvPr>
        </p:nvSpPr>
        <p:spPr/>
        <p:txBody>
          <a:bodyPr/>
          <a:lstStyle/>
          <a:p>
            <a:r>
              <a:rPr lang="nl-NL" dirty="0"/>
              <a:t>Het complement systeem  en </a:t>
            </a:r>
            <a:r>
              <a:rPr lang="nl-NL" dirty="0" err="1"/>
              <a:t>aHUS</a:t>
            </a:r>
            <a:endParaRPr lang="nl-NL" dirty="0"/>
          </a:p>
        </p:txBody>
      </p:sp>
    </p:spTree>
    <p:extLst>
      <p:ext uri="{BB962C8B-B14F-4D97-AF65-F5344CB8AC3E}">
        <p14:creationId xmlns:p14="http://schemas.microsoft.com/office/powerpoint/2010/main" val="363928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grpSp>
        <p:nvGrpSpPr>
          <p:cNvPr id="4" name="Groep 243"/>
          <p:cNvGrpSpPr/>
          <p:nvPr/>
        </p:nvGrpSpPr>
        <p:grpSpPr>
          <a:xfrm>
            <a:off x="405073" y="1299248"/>
            <a:ext cx="6418466" cy="2545006"/>
            <a:chOff x="485315" y="1732330"/>
            <a:chExt cx="8557954" cy="3393341"/>
          </a:xfrm>
        </p:grpSpPr>
        <p:sp>
          <p:nvSpPr>
            <p:cNvPr id="245" name="Tekstvak 244"/>
            <p:cNvSpPr txBox="1"/>
            <p:nvPr/>
          </p:nvSpPr>
          <p:spPr>
            <a:xfrm>
              <a:off x="8181494" y="2249689"/>
              <a:ext cx="861775" cy="2398821"/>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grpSp>
          <p:nvGrpSpPr>
            <p:cNvPr id="7" name="Groep 50"/>
            <p:cNvGrpSpPr/>
            <p:nvPr/>
          </p:nvGrpSpPr>
          <p:grpSpPr>
            <a:xfrm>
              <a:off x="485315" y="1732330"/>
              <a:ext cx="7776864" cy="3393341"/>
              <a:chOff x="485315" y="1732330"/>
              <a:chExt cx="7776864" cy="3393341"/>
            </a:xfrm>
          </p:grpSpPr>
          <p:sp>
            <p:nvSpPr>
              <p:cNvPr id="247" name="Wolk 246"/>
              <p:cNvSpPr/>
              <p:nvPr/>
            </p:nvSpPr>
            <p:spPr>
              <a:xfrm>
                <a:off x="2501539" y="2492896"/>
                <a:ext cx="576064" cy="576064"/>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cxnSp>
            <p:nvCxnSpPr>
              <p:cNvPr id="248" name="Rechte verbindingslijn 247"/>
              <p:cNvCxnSpPr/>
              <p:nvPr/>
            </p:nvCxnSpPr>
            <p:spPr>
              <a:xfrm>
                <a:off x="485315" y="1732330"/>
                <a:ext cx="7272808" cy="0"/>
              </a:xfrm>
              <a:prstGeom prst="line">
                <a:avLst/>
              </a:prstGeom>
              <a:noFill/>
              <a:ln w="57150" cap="flat" cmpd="sng" algn="ctr">
                <a:solidFill>
                  <a:srgbClr val="C00000"/>
                </a:solidFill>
                <a:prstDash val="solid"/>
              </a:ln>
              <a:effectLst/>
            </p:spPr>
          </p:cxnSp>
          <p:sp>
            <p:nvSpPr>
              <p:cNvPr id="249" name="Ovaal 248"/>
              <p:cNvSpPr/>
              <p:nvPr/>
            </p:nvSpPr>
            <p:spPr>
              <a:xfrm>
                <a:off x="557323" y="1768190"/>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50" name="Ovaal 249"/>
              <p:cNvSpPr/>
              <p:nvPr/>
            </p:nvSpPr>
            <p:spPr>
              <a:xfrm>
                <a:off x="2357523" y="1759225"/>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51" name="Ovaal 250"/>
              <p:cNvSpPr/>
              <p:nvPr/>
            </p:nvSpPr>
            <p:spPr>
              <a:xfrm>
                <a:off x="4157723" y="1759225"/>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52" name="Ovaal 251"/>
              <p:cNvSpPr/>
              <p:nvPr/>
            </p:nvSpPr>
            <p:spPr>
              <a:xfrm>
                <a:off x="5957923" y="1750260"/>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cxnSp>
            <p:nvCxnSpPr>
              <p:cNvPr id="253" name="Rechte verbindingslijn 252"/>
              <p:cNvCxnSpPr/>
              <p:nvPr/>
            </p:nvCxnSpPr>
            <p:spPr>
              <a:xfrm>
                <a:off x="485315" y="5125671"/>
                <a:ext cx="7272808" cy="0"/>
              </a:xfrm>
              <a:prstGeom prst="line">
                <a:avLst/>
              </a:prstGeom>
              <a:noFill/>
              <a:ln w="57150" cap="flat" cmpd="sng" algn="ctr">
                <a:solidFill>
                  <a:srgbClr val="C00000"/>
                </a:solidFill>
                <a:prstDash val="solid"/>
              </a:ln>
              <a:effectLst/>
            </p:spPr>
          </p:cxnSp>
          <p:sp>
            <p:nvSpPr>
              <p:cNvPr id="254" name="Tekstvak 253"/>
              <p:cNvSpPr txBox="1"/>
              <p:nvPr/>
            </p:nvSpPr>
            <p:spPr>
              <a:xfrm>
                <a:off x="782312" y="1894277"/>
                <a:ext cx="1224136" cy="338555"/>
              </a:xfrm>
              <a:prstGeom prst="rect">
                <a:avLst/>
              </a:prstGeom>
              <a:noFill/>
            </p:spPr>
            <p:txBody>
              <a:bodyPr wrap="square" rtlCol="0">
                <a:spAutoFit/>
              </a:bodyPr>
              <a:lstStyle/>
              <a:p>
                <a:pPr algn="ctr" defTabSz="685800">
                  <a:defRPr/>
                </a:pPr>
                <a:r>
                  <a:rPr lang="nl-NL" sz="1050" kern="0" dirty="0">
                    <a:solidFill>
                      <a:sysClr val="windowText" lastClr="000000"/>
                    </a:solidFill>
                  </a:rPr>
                  <a:t>Endotheelcel</a:t>
                </a:r>
              </a:p>
            </p:txBody>
          </p:sp>
          <p:sp>
            <p:nvSpPr>
              <p:cNvPr id="255" name="Rechteraccolade 254"/>
              <p:cNvSpPr/>
              <p:nvPr/>
            </p:nvSpPr>
            <p:spPr>
              <a:xfrm>
                <a:off x="7902139" y="1741295"/>
                <a:ext cx="360040" cy="3384376"/>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56" name="Ovaal 255"/>
              <p:cNvSpPr/>
              <p:nvPr/>
            </p:nvSpPr>
            <p:spPr>
              <a:xfrm>
                <a:off x="557323" y="451374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57" name="Ovaal 256"/>
              <p:cNvSpPr/>
              <p:nvPr/>
            </p:nvSpPr>
            <p:spPr>
              <a:xfrm>
                <a:off x="2357523" y="450478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58" name="Ovaal 257"/>
              <p:cNvSpPr/>
              <p:nvPr/>
            </p:nvSpPr>
            <p:spPr>
              <a:xfrm>
                <a:off x="4157723" y="450478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59" name="Ovaal 258"/>
              <p:cNvSpPr/>
              <p:nvPr/>
            </p:nvSpPr>
            <p:spPr>
              <a:xfrm>
                <a:off x="5957923" y="449581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60" name="Wolk 259"/>
              <p:cNvSpPr/>
              <p:nvPr/>
            </p:nvSpPr>
            <p:spPr>
              <a:xfrm>
                <a:off x="1421419" y="3685511"/>
                <a:ext cx="576064" cy="576064"/>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grpSp>
            <p:nvGrpSpPr>
              <p:cNvPr id="8" name="Groep 38"/>
              <p:cNvGrpSpPr/>
              <p:nvPr/>
            </p:nvGrpSpPr>
            <p:grpSpPr>
              <a:xfrm>
                <a:off x="485315" y="3397479"/>
                <a:ext cx="648072" cy="1008112"/>
                <a:chOff x="539552" y="2564904"/>
                <a:chExt cx="648072" cy="1008112"/>
              </a:xfrm>
            </p:grpSpPr>
            <p:sp>
              <p:nvSpPr>
                <p:cNvPr id="289" name="Ovaal 28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90" name="Ovaal 28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grpSp>
            <p:nvGrpSpPr>
              <p:cNvPr id="9" name="Groep 39"/>
              <p:cNvGrpSpPr/>
              <p:nvPr/>
            </p:nvGrpSpPr>
            <p:grpSpPr>
              <a:xfrm>
                <a:off x="1565435" y="2461375"/>
                <a:ext cx="648072" cy="1008112"/>
                <a:chOff x="539552" y="2564904"/>
                <a:chExt cx="648072" cy="1008112"/>
              </a:xfrm>
            </p:grpSpPr>
            <p:sp>
              <p:nvSpPr>
                <p:cNvPr id="287" name="Ovaal 28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88" name="Ovaal 28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263" name="Tekstvak 262"/>
              <p:cNvSpPr txBox="1"/>
              <p:nvPr/>
            </p:nvSpPr>
            <p:spPr>
              <a:xfrm>
                <a:off x="593183" y="3397479"/>
                <a:ext cx="432048" cy="492443"/>
              </a:xfrm>
              <a:prstGeom prst="rect">
                <a:avLst/>
              </a:prstGeom>
              <a:noFill/>
            </p:spPr>
            <p:txBody>
              <a:bodyPr wrap="square" rtlCol="0">
                <a:spAutoFit/>
              </a:bodyPr>
              <a:lstStyle/>
              <a:p>
                <a:pPr defTabSz="685800">
                  <a:defRPr/>
                </a:pPr>
                <a:r>
                  <a:rPr lang="nl-NL" sz="900" kern="0" dirty="0">
                    <a:solidFill>
                      <a:schemeClr val="bg1"/>
                    </a:solidFill>
                  </a:rPr>
                  <a:t>RBC</a:t>
                </a:r>
              </a:p>
            </p:txBody>
          </p:sp>
          <p:sp>
            <p:nvSpPr>
              <p:cNvPr id="264" name="Tekstvak 263"/>
              <p:cNvSpPr txBox="1"/>
              <p:nvPr/>
            </p:nvSpPr>
            <p:spPr>
              <a:xfrm>
                <a:off x="2537270" y="2564905"/>
                <a:ext cx="540204" cy="738664"/>
              </a:xfrm>
              <a:prstGeom prst="rect">
                <a:avLst/>
              </a:prstGeom>
              <a:noFill/>
            </p:spPr>
            <p:txBody>
              <a:bodyPr wrap="square" rtlCol="0">
                <a:spAutoFit/>
              </a:bodyPr>
              <a:lstStyle/>
              <a:p>
                <a:pPr defTabSz="685800">
                  <a:defRPr/>
                </a:pPr>
                <a:r>
                  <a:rPr lang="nl-NL" sz="750" kern="0" dirty="0">
                    <a:solidFill>
                      <a:sysClr val="windowText" lastClr="000000"/>
                    </a:solidFill>
                  </a:rPr>
                  <a:t>Bloed-</a:t>
                </a:r>
              </a:p>
              <a:p>
                <a:pPr defTabSz="685800">
                  <a:defRPr/>
                </a:pPr>
                <a:r>
                  <a:rPr lang="nl-NL" sz="750" kern="0" dirty="0">
                    <a:solidFill>
                      <a:sysClr val="windowText" lastClr="000000"/>
                    </a:solidFill>
                  </a:rPr>
                  <a:t>plaatje</a:t>
                </a:r>
              </a:p>
            </p:txBody>
          </p:sp>
          <p:grpSp>
            <p:nvGrpSpPr>
              <p:cNvPr id="12" name="Groep 44"/>
              <p:cNvGrpSpPr/>
              <p:nvPr/>
            </p:nvGrpSpPr>
            <p:grpSpPr>
              <a:xfrm>
                <a:off x="2717563" y="3325471"/>
                <a:ext cx="648072" cy="1008112"/>
                <a:chOff x="539552" y="2564904"/>
                <a:chExt cx="648072" cy="1008112"/>
              </a:xfrm>
            </p:grpSpPr>
            <p:sp>
              <p:nvSpPr>
                <p:cNvPr id="285" name="Ovaal 28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86" name="Ovaal 28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grpSp>
            <p:nvGrpSpPr>
              <p:cNvPr id="15" name="Groep 47"/>
              <p:cNvGrpSpPr/>
              <p:nvPr/>
            </p:nvGrpSpPr>
            <p:grpSpPr>
              <a:xfrm>
                <a:off x="3437643" y="2605391"/>
                <a:ext cx="648072" cy="1008112"/>
                <a:chOff x="539552" y="2564904"/>
                <a:chExt cx="648072" cy="1008112"/>
              </a:xfrm>
            </p:grpSpPr>
            <p:sp>
              <p:nvSpPr>
                <p:cNvPr id="283" name="Ovaal 28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84" name="Ovaal 28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grpSp>
            <p:nvGrpSpPr>
              <p:cNvPr id="16" name="Groep 50"/>
              <p:cNvGrpSpPr/>
              <p:nvPr/>
            </p:nvGrpSpPr>
            <p:grpSpPr>
              <a:xfrm>
                <a:off x="4301739" y="2893423"/>
                <a:ext cx="648072" cy="1008112"/>
                <a:chOff x="539552" y="2564904"/>
                <a:chExt cx="648072" cy="1008112"/>
              </a:xfrm>
            </p:grpSpPr>
            <p:sp>
              <p:nvSpPr>
                <p:cNvPr id="281" name="Ovaal 28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82" name="Ovaal 28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grpSp>
            <p:nvGrpSpPr>
              <p:cNvPr id="17" name="Groep 53"/>
              <p:cNvGrpSpPr/>
              <p:nvPr/>
            </p:nvGrpSpPr>
            <p:grpSpPr>
              <a:xfrm>
                <a:off x="5597883" y="3325471"/>
                <a:ext cx="648072" cy="1008112"/>
                <a:chOff x="539552" y="2564904"/>
                <a:chExt cx="648072" cy="1008112"/>
              </a:xfrm>
            </p:grpSpPr>
            <p:sp>
              <p:nvSpPr>
                <p:cNvPr id="279" name="Ovaal 27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80" name="Ovaal 27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grpSp>
            <p:nvGrpSpPr>
              <p:cNvPr id="18" name="Groep 56"/>
              <p:cNvGrpSpPr/>
              <p:nvPr/>
            </p:nvGrpSpPr>
            <p:grpSpPr>
              <a:xfrm>
                <a:off x="6245955" y="2389367"/>
                <a:ext cx="648072" cy="1008112"/>
                <a:chOff x="539552" y="2564904"/>
                <a:chExt cx="648072" cy="1008112"/>
              </a:xfrm>
            </p:grpSpPr>
            <p:sp>
              <p:nvSpPr>
                <p:cNvPr id="277" name="Ovaal 27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78" name="Ovaal 27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grpSp>
            <p:nvGrpSpPr>
              <p:cNvPr id="19" name="Groep 59"/>
              <p:cNvGrpSpPr/>
              <p:nvPr/>
            </p:nvGrpSpPr>
            <p:grpSpPr>
              <a:xfrm>
                <a:off x="7110051" y="3397479"/>
                <a:ext cx="648072" cy="1008112"/>
                <a:chOff x="539552" y="2564904"/>
                <a:chExt cx="648072" cy="1008112"/>
              </a:xfrm>
            </p:grpSpPr>
            <p:sp>
              <p:nvSpPr>
                <p:cNvPr id="275" name="Ovaal 27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76" name="Ovaal 27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271" name="Wolk 270"/>
              <p:cNvSpPr/>
              <p:nvPr/>
            </p:nvSpPr>
            <p:spPr>
              <a:xfrm>
                <a:off x="557323" y="2461375"/>
                <a:ext cx="576064" cy="576064"/>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72" name="Wolk 271"/>
              <p:cNvSpPr/>
              <p:nvPr/>
            </p:nvSpPr>
            <p:spPr>
              <a:xfrm>
                <a:off x="3581659" y="3757519"/>
                <a:ext cx="576064" cy="576064"/>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73" name="Wolk 272"/>
              <p:cNvSpPr/>
              <p:nvPr/>
            </p:nvSpPr>
            <p:spPr>
              <a:xfrm>
                <a:off x="5165835" y="2461375"/>
                <a:ext cx="576064" cy="576064"/>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74" name="Wolk 273"/>
              <p:cNvSpPr/>
              <p:nvPr/>
            </p:nvSpPr>
            <p:spPr>
              <a:xfrm>
                <a:off x="6533987" y="3397479"/>
                <a:ext cx="576064" cy="576064"/>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grpSp>
      </p:grpSp>
      <p:sp>
        <p:nvSpPr>
          <p:cNvPr id="58" name="7-punts ster 57"/>
          <p:cNvSpPr/>
          <p:nvPr/>
        </p:nvSpPr>
        <p:spPr>
          <a:xfrm>
            <a:off x="890718" y="2301720"/>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59" name="7-punts ster 58"/>
          <p:cNvSpPr/>
          <p:nvPr/>
        </p:nvSpPr>
        <p:spPr>
          <a:xfrm>
            <a:off x="3320988" y="1815666"/>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60" name="7-punts ster 59"/>
          <p:cNvSpPr/>
          <p:nvPr/>
        </p:nvSpPr>
        <p:spPr>
          <a:xfrm>
            <a:off x="1700808" y="3057804"/>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61" name="7-punts ster 60"/>
          <p:cNvSpPr/>
          <p:nvPr/>
        </p:nvSpPr>
        <p:spPr>
          <a:xfrm>
            <a:off x="3699030" y="2949792"/>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62" name="7-punts ster 61"/>
          <p:cNvSpPr/>
          <p:nvPr/>
        </p:nvSpPr>
        <p:spPr>
          <a:xfrm>
            <a:off x="5427222" y="1977684"/>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57" name="Explosie 1 156"/>
          <p:cNvSpPr/>
          <p:nvPr/>
        </p:nvSpPr>
        <p:spPr>
          <a:xfrm>
            <a:off x="4550207" y="3219822"/>
            <a:ext cx="1485165" cy="810090"/>
          </a:xfrm>
          <a:prstGeom prst="irregularSeal1">
            <a:avLst/>
          </a:prstGeom>
          <a:solidFill>
            <a:srgbClr val="C0504D">
              <a:lumMod val="60000"/>
              <a:lumOff val="40000"/>
            </a:srgbClr>
          </a:solidFill>
          <a:ln w="254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sysClr val="window" lastClr="FFFFFF"/>
              </a:solidFill>
              <a:latin typeface="Calibri"/>
            </a:endParaRPr>
          </a:p>
        </p:txBody>
      </p:sp>
      <p:cxnSp>
        <p:nvCxnSpPr>
          <p:cNvPr id="158" name="Rechte verbindingslijn 157"/>
          <p:cNvCxnSpPr/>
          <p:nvPr/>
        </p:nvCxnSpPr>
        <p:spPr>
          <a:xfrm>
            <a:off x="405074" y="1299248"/>
            <a:ext cx="5454606" cy="0"/>
          </a:xfrm>
          <a:prstGeom prst="line">
            <a:avLst/>
          </a:prstGeom>
          <a:noFill/>
          <a:ln w="57150" cap="flat" cmpd="sng" algn="ctr">
            <a:solidFill>
              <a:srgbClr val="C00000"/>
            </a:solidFill>
            <a:prstDash val="solid"/>
          </a:ln>
          <a:effectLst/>
        </p:spPr>
      </p:cxnSp>
      <p:sp>
        <p:nvSpPr>
          <p:cNvPr id="159" name="Ovaal 158"/>
          <p:cNvSpPr/>
          <p:nvPr/>
        </p:nvSpPr>
        <p:spPr>
          <a:xfrm>
            <a:off x="459080" y="132614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60" name="Ovaal 159"/>
          <p:cNvSpPr/>
          <p:nvPr/>
        </p:nvSpPr>
        <p:spPr>
          <a:xfrm>
            <a:off x="1809230" y="131941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61" name="Ovaal 160"/>
          <p:cNvSpPr/>
          <p:nvPr/>
        </p:nvSpPr>
        <p:spPr>
          <a:xfrm>
            <a:off x="3159380" y="131941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62" name="Ovaal 161"/>
          <p:cNvSpPr/>
          <p:nvPr/>
        </p:nvSpPr>
        <p:spPr>
          <a:xfrm>
            <a:off x="4509530" y="13126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cxnSp>
        <p:nvCxnSpPr>
          <p:cNvPr id="163" name="Rechte verbindingslijn 162"/>
          <p:cNvCxnSpPr/>
          <p:nvPr/>
        </p:nvCxnSpPr>
        <p:spPr>
          <a:xfrm>
            <a:off x="405074" y="3844253"/>
            <a:ext cx="5454606" cy="0"/>
          </a:xfrm>
          <a:prstGeom prst="line">
            <a:avLst/>
          </a:prstGeom>
          <a:noFill/>
          <a:ln w="57150" cap="flat" cmpd="sng" algn="ctr">
            <a:solidFill>
              <a:srgbClr val="C00000"/>
            </a:solidFill>
            <a:prstDash val="solid"/>
          </a:ln>
          <a:effectLst/>
        </p:spPr>
      </p:cxnSp>
      <p:sp>
        <p:nvSpPr>
          <p:cNvPr id="164" name="Tekstvak 163"/>
          <p:cNvSpPr txBox="1"/>
          <p:nvPr/>
        </p:nvSpPr>
        <p:spPr>
          <a:xfrm>
            <a:off x="627821" y="1420707"/>
            <a:ext cx="918102" cy="253916"/>
          </a:xfrm>
          <a:prstGeom prst="rect">
            <a:avLst/>
          </a:prstGeom>
          <a:noFill/>
        </p:spPr>
        <p:txBody>
          <a:bodyPr wrap="square" rtlCol="0">
            <a:spAutoFit/>
          </a:bodyPr>
          <a:lstStyle/>
          <a:p>
            <a:pPr algn="ctr" defTabSz="685800">
              <a:defRPr/>
            </a:pPr>
            <a:r>
              <a:rPr lang="nl-NL" sz="1050" kern="0" dirty="0">
                <a:solidFill>
                  <a:sysClr val="windowText" lastClr="000000"/>
                </a:solidFill>
              </a:rPr>
              <a:t>Endotheelcel</a:t>
            </a:r>
          </a:p>
        </p:txBody>
      </p:sp>
      <p:sp>
        <p:nvSpPr>
          <p:cNvPr id="165" name="Rechteraccolade 164"/>
          <p:cNvSpPr/>
          <p:nvPr/>
        </p:nvSpPr>
        <p:spPr>
          <a:xfrm>
            <a:off x="5967692" y="1305971"/>
            <a:ext cx="270030" cy="2538282"/>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67" name="Ovaal 166"/>
          <p:cNvSpPr/>
          <p:nvPr/>
        </p:nvSpPr>
        <p:spPr>
          <a:xfrm>
            <a:off x="459080" y="3280552"/>
            <a:ext cx="1296144" cy="536807"/>
          </a:xfrm>
          <a:prstGeom prst="ellipse">
            <a:avLst/>
          </a:prstGeom>
          <a:solidFill>
            <a:srgbClr val="C0504D">
              <a:lumMod val="60000"/>
              <a:lumOff val="40000"/>
            </a:srgbClr>
          </a:solidFill>
          <a:ln w="381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68" name="Ovaal 167"/>
          <p:cNvSpPr/>
          <p:nvPr/>
        </p:nvSpPr>
        <p:spPr>
          <a:xfrm>
            <a:off x="1809230" y="3061057"/>
            <a:ext cx="1296144" cy="536807"/>
          </a:xfrm>
          <a:prstGeom prst="ellipse">
            <a:avLst/>
          </a:prstGeom>
          <a:solidFill>
            <a:srgbClr val="C0504D">
              <a:lumMod val="60000"/>
              <a:lumOff val="40000"/>
            </a:srgbClr>
          </a:solidFill>
          <a:ln w="381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69" name="Ovaal 168"/>
          <p:cNvSpPr/>
          <p:nvPr/>
        </p:nvSpPr>
        <p:spPr>
          <a:xfrm>
            <a:off x="3159380" y="3165816"/>
            <a:ext cx="1296144" cy="536807"/>
          </a:xfrm>
          <a:prstGeom prst="ellipse">
            <a:avLst/>
          </a:prstGeom>
          <a:solidFill>
            <a:srgbClr val="C0504D">
              <a:lumMod val="60000"/>
              <a:lumOff val="40000"/>
            </a:srgbClr>
          </a:solidFill>
          <a:ln w="381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sysClr val="window" lastClr="FFFFFF"/>
              </a:solidFill>
              <a:latin typeface="Calibri"/>
            </a:endParaRPr>
          </a:p>
        </p:txBody>
      </p:sp>
      <p:grpSp>
        <p:nvGrpSpPr>
          <p:cNvPr id="4" name="Groep 68"/>
          <p:cNvGrpSpPr/>
          <p:nvPr/>
        </p:nvGrpSpPr>
        <p:grpSpPr>
          <a:xfrm>
            <a:off x="499757" y="2409732"/>
            <a:ext cx="486054" cy="756084"/>
            <a:chOff x="485315" y="3397479"/>
            <a:chExt cx="648072" cy="1008112"/>
          </a:xfrm>
        </p:grpSpPr>
        <p:grpSp>
          <p:nvGrpSpPr>
            <p:cNvPr id="7" name="Groep 38"/>
            <p:cNvGrpSpPr/>
            <p:nvPr/>
          </p:nvGrpSpPr>
          <p:grpSpPr>
            <a:xfrm>
              <a:off x="485315" y="3397479"/>
              <a:ext cx="648072" cy="1008112"/>
              <a:chOff x="539552" y="2564904"/>
              <a:chExt cx="648072" cy="1008112"/>
            </a:xfrm>
          </p:grpSpPr>
          <p:sp>
            <p:nvSpPr>
              <p:cNvPr id="239" name="Ovaal 23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40" name="Ovaal 3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238" name="Tekstvak 237"/>
            <p:cNvSpPr txBox="1"/>
            <p:nvPr/>
          </p:nvSpPr>
          <p:spPr>
            <a:xfrm>
              <a:off x="593183" y="3397479"/>
              <a:ext cx="432048" cy="492443"/>
            </a:xfrm>
            <a:prstGeom prst="rect">
              <a:avLst/>
            </a:prstGeom>
            <a:noFill/>
          </p:spPr>
          <p:txBody>
            <a:bodyPr wrap="square" rtlCol="0">
              <a:spAutoFit/>
            </a:bodyPr>
            <a:lstStyle/>
            <a:p>
              <a:pPr defTabSz="685800">
                <a:defRPr/>
              </a:pPr>
              <a:r>
                <a:rPr lang="nl-NL" sz="900" kern="0" dirty="0">
                  <a:solidFill>
                    <a:schemeClr val="bg1"/>
                  </a:solidFill>
                </a:rPr>
                <a:t>RBC</a:t>
              </a:r>
            </a:p>
          </p:txBody>
        </p:sp>
      </p:grpSp>
      <p:grpSp>
        <p:nvGrpSpPr>
          <p:cNvPr id="8" name="Groep 69"/>
          <p:cNvGrpSpPr/>
          <p:nvPr/>
        </p:nvGrpSpPr>
        <p:grpSpPr>
          <a:xfrm>
            <a:off x="985811" y="1869672"/>
            <a:ext cx="432048" cy="608004"/>
            <a:chOff x="2501539" y="2492896"/>
            <a:chExt cx="576064" cy="810672"/>
          </a:xfrm>
        </p:grpSpPr>
        <p:sp>
          <p:nvSpPr>
            <p:cNvPr id="235" name="Wolk 234"/>
            <p:cNvSpPr/>
            <p:nvPr/>
          </p:nvSpPr>
          <p:spPr>
            <a:xfrm>
              <a:off x="2501539" y="2492896"/>
              <a:ext cx="576064" cy="576064"/>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36" name="Tekstvak 235"/>
            <p:cNvSpPr txBox="1"/>
            <p:nvPr/>
          </p:nvSpPr>
          <p:spPr>
            <a:xfrm>
              <a:off x="2537270" y="2564904"/>
              <a:ext cx="540204" cy="738664"/>
            </a:xfrm>
            <a:prstGeom prst="rect">
              <a:avLst/>
            </a:prstGeom>
            <a:noFill/>
          </p:spPr>
          <p:txBody>
            <a:bodyPr wrap="square" rtlCol="0">
              <a:spAutoFit/>
            </a:bodyPr>
            <a:lstStyle/>
            <a:p>
              <a:pPr defTabSz="685800">
                <a:defRPr/>
              </a:pPr>
              <a:r>
                <a:rPr lang="nl-NL" sz="750" kern="0" dirty="0">
                  <a:solidFill>
                    <a:sysClr val="windowText" lastClr="000000"/>
                  </a:solidFill>
                </a:rPr>
                <a:t>Bloed-</a:t>
              </a:r>
            </a:p>
            <a:p>
              <a:pPr defTabSz="685800">
                <a:defRPr/>
              </a:pPr>
              <a:r>
                <a:rPr lang="nl-NL" sz="750" kern="0" dirty="0">
                  <a:solidFill>
                    <a:sysClr val="windowText" lastClr="000000"/>
                  </a:solidFill>
                </a:rPr>
                <a:t>plaatje</a:t>
              </a:r>
            </a:p>
          </p:txBody>
        </p:sp>
      </p:grpSp>
      <p:sp>
        <p:nvSpPr>
          <p:cNvPr id="172" name="Tekstvak 171"/>
          <p:cNvSpPr txBox="1"/>
          <p:nvPr/>
        </p:nvSpPr>
        <p:spPr>
          <a:xfrm>
            <a:off x="1781710" y="3107073"/>
            <a:ext cx="1350149" cy="542456"/>
          </a:xfrm>
          <a:prstGeom prst="rect">
            <a:avLst/>
          </a:prstGeom>
          <a:noFill/>
        </p:spPr>
        <p:txBody>
          <a:bodyPr wrap="square" rtlCol="0">
            <a:spAutoFit/>
          </a:bodyPr>
          <a:lstStyle/>
          <a:p>
            <a:pPr algn="ctr" defTabSz="685800">
              <a:defRPr/>
            </a:pPr>
            <a:r>
              <a:rPr lang="nl-NL" sz="975" b="1" kern="0" dirty="0">
                <a:solidFill>
                  <a:sysClr val="windowText" lastClr="000000"/>
                </a:solidFill>
              </a:rPr>
              <a:t>Cellen zwellen op, </a:t>
            </a:r>
          </a:p>
          <a:p>
            <a:pPr algn="ctr" defTabSz="685800">
              <a:defRPr/>
            </a:pPr>
            <a:r>
              <a:rPr lang="nl-NL" sz="975" b="1" kern="0" dirty="0">
                <a:solidFill>
                  <a:sysClr val="windowText" lastClr="000000"/>
                </a:solidFill>
              </a:rPr>
              <a:t>laten los en gaan kapot</a:t>
            </a:r>
          </a:p>
        </p:txBody>
      </p:sp>
      <p:sp>
        <p:nvSpPr>
          <p:cNvPr id="173" name="Wolk 172"/>
          <p:cNvSpPr/>
          <p:nvPr/>
        </p:nvSpPr>
        <p:spPr>
          <a:xfrm>
            <a:off x="3308069" y="2841780"/>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74" name="Wolk 173"/>
          <p:cNvSpPr/>
          <p:nvPr/>
        </p:nvSpPr>
        <p:spPr>
          <a:xfrm>
            <a:off x="2930027" y="2841780"/>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75" name="Wolk 174"/>
          <p:cNvSpPr/>
          <p:nvPr/>
        </p:nvSpPr>
        <p:spPr>
          <a:xfrm>
            <a:off x="3200057" y="2733768"/>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76" name="Wolk 175"/>
          <p:cNvSpPr/>
          <p:nvPr/>
        </p:nvSpPr>
        <p:spPr>
          <a:xfrm>
            <a:off x="3524093" y="2841780"/>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77" name="Wolk 176"/>
          <p:cNvSpPr/>
          <p:nvPr/>
        </p:nvSpPr>
        <p:spPr>
          <a:xfrm>
            <a:off x="3470087" y="2625756"/>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78" name="Wolk 177"/>
          <p:cNvSpPr/>
          <p:nvPr/>
        </p:nvSpPr>
        <p:spPr>
          <a:xfrm>
            <a:off x="3740117" y="2733768"/>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79" name="Wolk 178"/>
          <p:cNvSpPr/>
          <p:nvPr/>
        </p:nvSpPr>
        <p:spPr>
          <a:xfrm>
            <a:off x="3632105" y="2463738"/>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80" name="Wolk 179"/>
          <p:cNvSpPr/>
          <p:nvPr/>
        </p:nvSpPr>
        <p:spPr>
          <a:xfrm>
            <a:off x="3200057" y="2517744"/>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81" name="Wolk 180"/>
          <p:cNvSpPr/>
          <p:nvPr/>
        </p:nvSpPr>
        <p:spPr>
          <a:xfrm>
            <a:off x="3794123" y="2787774"/>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82" name="Wolk 181"/>
          <p:cNvSpPr/>
          <p:nvPr/>
        </p:nvSpPr>
        <p:spPr>
          <a:xfrm>
            <a:off x="3956141" y="2679762"/>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83" name="Wolk 182"/>
          <p:cNvSpPr/>
          <p:nvPr/>
        </p:nvSpPr>
        <p:spPr>
          <a:xfrm>
            <a:off x="3848129" y="2517744"/>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84" name="Wolk 183"/>
          <p:cNvSpPr/>
          <p:nvPr/>
        </p:nvSpPr>
        <p:spPr>
          <a:xfrm>
            <a:off x="2876021" y="2625756"/>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85" name="Wolk 184"/>
          <p:cNvSpPr/>
          <p:nvPr/>
        </p:nvSpPr>
        <p:spPr>
          <a:xfrm>
            <a:off x="4010147" y="2841780"/>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grpSp>
        <p:nvGrpSpPr>
          <p:cNvPr id="9" name="Groep 38"/>
          <p:cNvGrpSpPr/>
          <p:nvPr/>
        </p:nvGrpSpPr>
        <p:grpSpPr>
          <a:xfrm>
            <a:off x="1525871" y="1977684"/>
            <a:ext cx="486054" cy="756084"/>
            <a:chOff x="539552" y="2564904"/>
            <a:chExt cx="648072" cy="1008112"/>
          </a:xfrm>
        </p:grpSpPr>
        <p:sp>
          <p:nvSpPr>
            <p:cNvPr id="233" name="Ovaal 23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34" name="Ovaal 23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grpSp>
        <p:nvGrpSpPr>
          <p:cNvPr id="12" name="Groep 38"/>
          <p:cNvGrpSpPr/>
          <p:nvPr/>
        </p:nvGrpSpPr>
        <p:grpSpPr>
          <a:xfrm>
            <a:off x="2173943" y="1761660"/>
            <a:ext cx="486054" cy="756084"/>
            <a:chOff x="539552" y="2564904"/>
            <a:chExt cx="648072" cy="1008112"/>
          </a:xfrm>
        </p:grpSpPr>
        <p:sp>
          <p:nvSpPr>
            <p:cNvPr id="231" name="Ovaal 23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32" name="Ovaal 23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188" name="Wolk 187"/>
          <p:cNvSpPr/>
          <p:nvPr/>
        </p:nvSpPr>
        <p:spPr>
          <a:xfrm>
            <a:off x="1363853" y="2841780"/>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grpSp>
        <p:nvGrpSpPr>
          <p:cNvPr id="15" name="Groep 38"/>
          <p:cNvGrpSpPr/>
          <p:nvPr/>
        </p:nvGrpSpPr>
        <p:grpSpPr>
          <a:xfrm>
            <a:off x="2551985" y="1923678"/>
            <a:ext cx="486054" cy="756084"/>
            <a:chOff x="539552" y="2564904"/>
            <a:chExt cx="648072" cy="1008112"/>
          </a:xfrm>
        </p:grpSpPr>
        <p:sp>
          <p:nvSpPr>
            <p:cNvPr id="229" name="Ovaal 22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30" name="Ovaal 22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grpSp>
        <p:nvGrpSpPr>
          <p:cNvPr id="16" name="Groep 38"/>
          <p:cNvGrpSpPr/>
          <p:nvPr/>
        </p:nvGrpSpPr>
        <p:grpSpPr>
          <a:xfrm>
            <a:off x="2335961" y="2193708"/>
            <a:ext cx="486054" cy="756084"/>
            <a:chOff x="539552" y="2564904"/>
            <a:chExt cx="648072" cy="1008112"/>
          </a:xfrm>
        </p:grpSpPr>
        <p:sp>
          <p:nvSpPr>
            <p:cNvPr id="227" name="Ovaal 22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28" name="Ovaal 22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191" name="Tekstvak 190"/>
          <p:cNvSpPr txBox="1"/>
          <p:nvPr/>
        </p:nvSpPr>
        <p:spPr>
          <a:xfrm>
            <a:off x="3212976" y="2611383"/>
            <a:ext cx="864096" cy="415498"/>
          </a:xfrm>
          <a:prstGeom prst="rect">
            <a:avLst/>
          </a:prstGeom>
          <a:noFill/>
        </p:spPr>
        <p:txBody>
          <a:bodyPr wrap="square" rtlCol="0">
            <a:spAutoFit/>
          </a:bodyPr>
          <a:lstStyle/>
          <a:p>
            <a:pPr algn="ctr" defTabSz="685800">
              <a:defRPr/>
            </a:pPr>
            <a:r>
              <a:rPr lang="nl-NL" sz="1050" b="1" kern="0" dirty="0">
                <a:solidFill>
                  <a:sysClr val="windowText" lastClr="000000"/>
                </a:solidFill>
              </a:rPr>
              <a:t>Ophoping van plaatjes</a:t>
            </a:r>
          </a:p>
        </p:txBody>
      </p:sp>
      <p:grpSp>
        <p:nvGrpSpPr>
          <p:cNvPr id="17" name="Groep 117"/>
          <p:cNvGrpSpPr/>
          <p:nvPr/>
        </p:nvGrpSpPr>
        <p:grpSpPr>
          <a:xfrm rot="16024808">
            <a:off x="4122676" y="1883654"/>
            <a:ext cx="432926" cy="312298"/>
            <a:chOff x="5297976" y="2693940"/>
            <a:chExt cx="577235" cy="416397"/>
          </a:xfrm>
        </p:grpSpPr>
        <p:grpSp>
          <p:nvGrpSpPr>
            <p:cNvPr id="18" name="Groep 38"/>
            <p:cNvGrpSpPr/>
            <p:nvPr/>
          </p:nvGrpSpPr>
          <p:grpSpPr>
            <a:xfrm rot="16622014">
              <a:off x="5417432" y="2574484"/>
              <a:ext cx="338323" cy="577235"/>
              <a:chOff x="641193" y="2829840"/>
              <a:chExt cx="338323" cy="577235"/>
            </a:xfrm>
          </p:grpSpPr>
          <p:sp>
            <p:nvSpPr>
              <p:cNvPr id="225" name="Ovaal 224"/>
              <p:cNvSpPr/>
              <p:nvPr/>
            </p:nvSpPr>
            <p:spPr>
              <a:xfrm>
                <a:off x="641193" y="2829840"/>
                <a:ext cx="338323" cy="577235"/>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26" name="Ovaal 225"/>
              <p:cNvSpPr/>
              <p:nvPr/>
            </p:nvSpPr>
            <p:spPr>
              <a:xfrm>
                <a:off x="716495" y="2895951"/>
                <a:ext cx="225549" cy="371080"/>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224" name="Ovaal 223"/>
            <p:cNvSpPr/>
            <p:nvPr/>
          </p:nvSpPr>
          <p:spPr>
            <a:xfrm>
              <a:off x="5372070" y="2908726"/>
              <a:ext cx="431486" cy="201611"/>
            </a:xfrm>
            <a:prstGeom prst="ellipse">
              <a:avLst/>
            </a:prstGeom>
            <a:solidFill>
              <a:schemeClr val="bg1"/>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grpSp>
      <p:grpSp>
        <p:nvGrpSpPr>
          <p:cNvPr id="19" name="Groep 118"/>
          <p:cNvGrpSpPr/>
          <p:nvPr/>
        </p:nvGrpSpPr>
        <p:grpSpPr>
          <a:xfrm rot="21163995">
            <a:off x="4415344" y="2494372"/>
            <a:ext cx="513728" cy="461987"/>
            <a:chOff x="5297976" y="2693940"/>
            <a:chExt cx="577235" cy="416397"/>
          </a:xfrm>
        </p:grpSpPr>
        <p:grpSp>
          <p:nvGrpSpPr>
            <p:cNvPr id="20" name="Groep 38"/>
            <p:cNvGrpSpPr/>
            <p:nvPr/>
          </p:nvGrpSpPr>
          <p:grpSpPr>
            <a:xfrm rot="16622014">
              <a:off x="5417432" y="2574484"/>
              <a:ext cx="338323" cy="577235"/>
              <a:chOff x="641193" y="2829840"/>
              <a:chExt cx="338323" cy="577235"/>
            </a:xfrm>
          </p:grpSpPr>
          <p:sp>
            <p:nvSpPr>
              <p:cNvPr id="221" name="Ovaal 220"/>
              <p:cNvSpPr/>
              <p:nvPr/>
            </p:nvSpPr>
            <p:spPr>
              <a:xfrm>
                <a:off x="641193" y="2829840"/>
                <a:ext cx="338323" cy="577235"/>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22" name="Ovaal 221"/>
              <p:cNvSpPr/>
              <p:nvPr/>
            </p:nvSpPr>
            <p:spPr>
              <a:xfrm>
                <a:off x="716495" y="2895951"/>
                <a:ext cx="225549" cy="371080"/>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220" name="Ovaal 219"/>
            <p:cNvSpPr/>
            <p:nvPr/>
          </p:nvSpPr>
          <p:spPr>
            <a:xfrm>
              <a:off x="5372070" y="2908726"/>
              <a:ext cx="431486" cy="201611"/>
            </a:xfrm>
            <a:prstGeom prst="ellipse">
              <a:avLst/>
            </a:prstGeom>
            <a:solidFill>
              <a:schemeClr val="bg1"/>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grpSp>
      <p:grpSp>
        <p:nvGrpSpPr>
          <p:cNvPr id="21" name="Groep 123"/>
          <p:cNvGrpSpPr/>
          <p:nvPr/>
        </p:nvGrpSpPr>
        <p:grpSpPr>
          <a:xfrm rot="16983887">
            <a:off x="5117738" y="2364525"/>
            <a:ext cx="730641" cy="527059"/>
            <a:chOff x="5297976" y="2693940"/>
            <a:chExt cx="577235" cy="416397"/>
          </a:xfrm>
        </p:grpSpPr>
        <p:grpSp>
          <p:nvGrpSpPr>
            <p:cNvPr id="22" name="Groep 38"/>
            <p:cNvGrpSpPr/>
            <p:nvPr/>
          </p:nvGrpSpPr>
          <p:grpSpPr>
            <a:xfrm rot="16622014">
              <a:off x="5417432" y="2574484"/>
              <a:ext cx="338323" cy="577235"/>
              <a:chOff x="641193" y="2829840"/>
              <a:chExt cx="338323" cy="577235"/>
            </a:xfrm>
          </p:grpSpPr>
          <p:sp>
            <p:nvSpPr>
              <p:cNvPr id="217" name="Ovaal 216"/>
              <p:cNvSpPr/>
              <p:nvPr/>
            </p:nvSpPr>
            <p:spPr>
              <a:xfrm>
                <a:off x="641193" y="2829840"/>
                <a:ext cx="338323" cy="577235"/>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18" name="Ovaal 217"/>
              <p:cNvSpPr/>
              <p:nvPr/>
            </p:nvSpPr>
            <p:spPr>
              <a:xfrm>
                <a:off x="716495" y="2895951"/>
                <a:ext cx="225549" cy="371080"/>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216" name="Ovaal 215"/>
            <p:cNvSpPr/>
            <p:nvPr/>
          </p:nvSpPr>
          <p:spPr>
            <a:xfrm>
              <a:off x="5372070" y="2908726"/>
              <a:ext cx="431486" cy="201611"/>
            </a:xfrm>
            <a:prstGeom prst="ellipse">
              <a:avLst/>
            </a:prstGeom>
            <a:solidFill>
              <a:schemeClr val="bg1"/>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grpSp>
      <p:grpSp>
        <p:nvGrpSpPr>
          <p:cNvPr id="23" name="Groep 38"/>
          <p:cNvGrpSpPr/>
          <p:nvPr/>
        </p:nvGrpSpPr>
        <p:grpSpPr>
          <a:xfrm>
            <a:off x="3200057" y="1761660"/>
            <a:ext cx="702078" cy="540060"/>
            <a:chOff x="539552" y="2564904"/>
            <a:chExt cx="648072" cy="1008112"/>
          </a:xfrm>
        </p:grpSpPr>
        <p:sp>
          <p:nvSpPr>
            <p:cNvPr id="213" name="Ovaal 21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14" name="Ovaal 21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sysClr val="window" lastClr="FFFFFF"/>
                </a:solidFill>
                <a:latin typeface="Calibri"/>
              </a:endParaRPr>
            </a:p>
          </p:txBody>
        </p:sp>
      </p:grpSp>
      <p:sp>
        <p:nvSpPr>
          <p:cNvPr id="196" name="Ovaal 195"/>
          <p:cNvSpPr/>
          <p:nvPr/>
        </p:nvSpPr>
        <p:spPr>
          <a:xfrm rot="21322341">
            <a:off x="3260338" y="2200432"/>
            <a:ext cx="473504" cy="174680"/>
          </a:xfrm>
          <a:prstGeom prst="ellipse">
            <a:avLst/>
          </a:prstGeom>
          <a:solidFill>
            <a:schemeClr val="bg1"/>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97" name="Wolk 196"/>
          <p:cNvSpPr/>
          <p:nvPr/>
        </p:nvSpPr>
        <p:spPr>
          <a:xfrm>
            <a:off x="4820237" y="1869672"/>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98" name="Wolk 197"/>
          <p:cNvSpPr/>
          <p:nvPr/>
        </p:nvSpPr>
        <p:spPr>
          <a:xfrm>
            <a:off x="5576321" y="3003798"/>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199" name="Wolk 198"/>
          <p:cNvSpPr/>
          <p:nvPr/>
        </p:nvSpPr>
        <p:spPr>
          <a:xfrm>
            <a:off x="1849907" y="3577477"/>
            <a:ext cx="216024" cy="216024"/>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0" name="Wolk 199"/>
          <p:cNvSpPr/>
          <p:nvPr/>
        </p:nvSpPr>
        <p:spPr>
          <a:xfrm>
            <a:off x="4320736" y="3624759"/>
            <a:ext cx="175466" cy="17546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1" name="Gelijkbenige driehoek 200"/>
          <p:cNvSpPr/>
          <p:nvPr/>
        </p:nvSpPr>
        <p:spPr>
          <a:xfrm>
            <a:off x="2119937" y="3651870"/>
            <a:ext cx="187941" cy="162018"/>
          </a:xfrm>
          <a:prstGeom prst="triangle">
            <a:avLst/>
          </a:prstGeom>
          <a:solidFill>
            <a:srgbClr val="C0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2" name="Gelijkbenige driehoek 201"/>
          <p:cNvSpPr/>
          <p:nvPr/>
        </p:nvSpPr>
        <p:spPr>
          <a:xfrm>
            <a:off x="2808568" y="3577477"/>
            <a:ext cx="187941" cy="162018"/>
          </a:xfrm>
          <a:prstGeom prst="triangle">
            <a:avLst/>
          </a:prstGeom>
          <a:solidFill>
            <a:srgbClr val="C0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3" name="Gelijkbenige driehoek 202"/>
          <p:cNvSpPr/>
          <p:nvPr/>
        </p:nvSpPr>
        <p:spPr>
          <a:xfrm>
            <a:off x="2688080" y="3651870"/>
            <a:ext cx="187941" cy="162018"/>
          </a:xfrm>
          <a:prstGeom prst="triangle">
            <a:avLst/>
          </a:prstGeom>
          <a:solidFill>
            <a:srgbClr val="C0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4" name="Gelijkbenige driehoek 203"/>
          <p:cNvSpPr/>
          <p:nvPr/>
        </p:nvSpPr>
        <p:spPr>
          <a:xfrm>
            <a:off x="2916580" y="3631483"/>
            <a:ext cx="187941" cy="162018"/>
          </a:xfrm>
          <a:prstGeom prst="triangle">
            <a:avLst/>
          </a:prstGeom>
          <a:solidFill>
            <a:srgbClr val="C0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5" name="Gelijkbenige driehoek 204"/>
          <p:cNvSpPr/>
          <p:nvPr/>
        </p:nvSpPr>
        <p:spPr>
          <a:xfrm>
            <a:off x="3066122" y="3651870"/>
            <a:ext cx="187941" cy="162018"/>
          </a:xfrm>
          <a:prstGeom prst="triangle">
            <a:avLst/>
          </a:prstGeom>
          <a:solidFill>
            <a:srgbClr val="C00000"/>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6" name="Wolk 205"/>
          <p:cNvSpPr/>
          <p:nvPr/>
        </p:nvSpPr>
        <p:spPr>
          <a:xfrm>
            <a:off x="3280958" y="3678981"/>
            <a:ext cx="115172" cy="115172"/>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7" name="Wolk 206"/>
          <p:cNvSpPr/>
          <p:nvPr/>
        </p:nvSpPr>
        <p:spPr>
          <a:xfrm>
            <a:off x="2551985" y="3651870"/>
            <a:ext cx="115172" cy="115172"/>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8" name="Ovaal 207"/>
          <p:cNvSpPr/>
          <p:nvPr/>
        </p:nvSpPr>
        <p:spPr>
          <a:xfrm rot="16024808">
            <a:off x="4214722" y="1788204"/>
            <a:ext cx="208124" cy="163071"/>
          </a:xfrm>
          <a:prstGeom prst="ellipse">
            <a:avLst/>
          </a:prstGeom>
          <a:solidFill>
            <a:schemeClr val="bg1"/>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09" name="Tekstvak 208"/>
          <p:cNvSpPr txBox="1"/>
          <p:nvPr/>
        </p:nvSpPr>
        <p:spPr>
          <a:xfrm>
            <a:off x="3186394" y="1808017"/>
            <a:ext cx="756084" cy="415498"/>
          </a:xfrm>
          <a:prstGeom prst="rect">
            <a:avLst/>
          </a:prstGeom>
          <a:noFill/>
        </p:spPr>
        <p:txBody>
          <a:bodyPr wrap="square" rtlCol="0">
            <a:spAutoFit/>
          </a:bodyPr>
          <a:lstStyle/>
          <a:p>
            <a:pPr algn="ctr" defTabSz="685800">
              <a:defRPr/>
            </a:pPr>
            <a:r>
              <a:rPr lang="nl-NL" sz="1050" b="1" kern="0" dirty="0" err="1">
                <a:solidFill>
                  <a:schemeClr val="bg1"/>
                </a:solidFill>
              </a:rPr>
              <a:t>RBCs</a:t>
            </a:r>
            <a:r>
              <a:rPr lang="nl-NL" sz="1050" b="1" kern="0" dirty="0">
                <a:solidFill>
                  <a:schemeClr val="bg1"/>
                </a:solidFill>
              </a:rPr>
              <a:t> gaan kapot</a:t>
            </a:r>
          </a:p>
        </p:txBody>
      </p:sp>
      <p:sp>
        <p:nvSpPr>
          <p:cNvPr id="210" name="Wolk 209"/>
          <p:cNvSpPr/>
          <p:nvPr/>
        </p:nvSpPr>
        <p:spPr>
          <a:xfrm>
            <a:off x="3416081" y="2355726"/>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11" name="Wolk 210"/>
          <p:cNvSpPr/>
          <p:nvPr/>
        </p:nvSpPr>
        <p:spPr>
          <a:xfrm>
            <a:off x="3092045" y="2355726"/>
            <a:ext cx="324036" cy="324036"/>
          </a:xfrm>
          <a:prstGeom prst="cloud">
            <a:avLst/>
          </a:prstGeom>
          <a:solidFill>
            <a:srgbClr val="1F497D">
              <a:lumMod val="20000"/>
              <a:lumOff val="80000"/>
            </a:srgbClr>
          </a:solidFill>
          <a:ln w="3175" cap="flat" cmpd="sng" algn="ctr">
            <a:solidFill>
              <a:sysClr val="window" lastClr="FFFFFF"/>
            </a:solid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12" name="Rechthoek 211"/>
          <p:cNvSpPr/>
          <p:nvPr/>
        </p:nvSpPr>
        <p:spPr>
          <a:xfrm>
            <a:off x="4820237" y="3867894"/>
            <a:ext cx="1026114" cy="216024"/>
          </a:xfrm>
          <a:prstGeom prst="rect">
            <a:avLst/>
          </a:prstGeom>
          <a:solidFill>
            <a:schemeClr val="bg1"/>
          </a:solidFill>
          <a:ln w="25400" cap="flat" cmpd="sng" algn="ctr">
            <a:noFill/>
            <a:prstDash val="solid"/>
          </a:ln>
          <a:effectLst/>
        </p:spPr>
        <p:txBody>
          <a:bodyPr rtlCol="0" anchor="ctr"/>
          <a:lstStyle/>
          <a:p>
            <a:pPr algn="ctr" defTabSz="685800">
              <a:defRPr/>
            </a:pPr>
            <a:endParaRPr lang="nl-NL" sz="1350" kern="0">
              <a:solidFill>
                <a:sysClr val="window" lastClr="FFFFFF"/>
              </a:solidFill>
              <a:latin typeface="Calibri"/>
            </a:endParaRPr>
          </a:p>
        </p:txBody>
      </p:sp>
      <p:sp>
        <p:nvSpPr>
          <p:cNvPr id="241" name="Tekstvak 240"/>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2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Onderdeel van het aangeboren afweersysteem.</a:t>
            </a:r>
          </a:p>
          <a:p>
            <a:pPr lvl="1">
              <a:buNone/>
            </a:pPr>
            <a:endParaRPr lang="nl-NL" dirty="0"/>
          </a:p>
          <a:p>
            <a:pPr>
              <a:buClrTx/>
            </a:pPr>
            <a:endParaRPr lang="nl-NL" dirty="0"/>
          </a:p>
        </p:txBody>
      </p:sp>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075000" cy="400050"/>
          </a:xfrm>
        </p:spPr>
        <p:txBody>
          <a:bodyPr/>
          <a:lstStyle/>
          <a:p>
            <a:r>
              <a:rPr lang="nl-NL" dirty="0">
                <a:solidFill>
                  <a:schemeClr val="tx1"/>
                </a:solidFill>
              </a:rPr>
              <a:t>Complementsysteem</a:t>
            </a:r>
          </a:p>
        </p:txBody>
      </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cxnSp>
        <p:nvCxnSpPr>
          <p:cNvPr id="182" name="Rechte verbindingslijn 181"/>
          <p:cNvCxnSpPr/>
          <p:nvPr/>
        </p:nvCxnSpPr>
        <p:spPr>
          <a:xfrm>
            <a:off x="404664" y="1430900"/>
            <a:ext cx="5454606" cy="0"/>
          </a:xfrm>
          <a:prstGeom prst="line">
            <a:avLst/>
          </a:prstGeom>
          <a:noFill/>
          <a:ln w="57150" cap="flat" cmpd="sng" algn="ctr">
            <a:solidFill>
              <a:srgbClr val="C00000"/>
            </a:solidFill>
            <a:prstDash val="solid"/>
          </a:ln>
          <a:effectLst/>
        </p:spPr>
      </p:cxnSp>
      <p:sp>
        <p:nvSpPr>
          <p:cNvPr id="183" name="Ovaal 182"/>
          <p:cNvSpPr/>
          <p:nvPr/>
        </p:nvSpPr>
        <p:spPr>
          <a:xfrm>
            <a:off x="458670" y="14577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4" name="Ovaal 183"/>
          <p:cNvSpPr/>
          <p:nvPr/>
        </p:nvSpPr>
        <p:spPr>
          <a:xfrm>
            <a:off x="1808820"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5" name="Ovaal 184"/>
          <p:cNvSpPr/>
          <p:nvPr/>
        </p:nvSpPr>
        <p:spPr>
          <a:xfrm>
            <a:off x="3158970"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6" name="Ovaal 185"/>
          <p:cNvSpPr/>
          <p:nvPr/>
        </p:nvSpPr>
        <p:spPr>
          <a:xfrm>
            <a:off x="4509120" y="1444348"/>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87" name="Rechte verbindingslijn 186"/>
          <p:cNvCxnSpPr/>
          <p:nvPr/>
        </p:nvCxnSpPr>
        <p:spPr>
          <a:xfrm>
            <a:off x="404664" y="3975906"/>
            <a:ext cx="5454606" cy="0"/>
          </a:xfrm>
          <a:prstGeom prst="line">
            <a:avLst/>
          </a:prstGeom>
          <a:noFill/>
          <a:ln w="57150" cap="flat" cmpd="sng" algn="ctr">
            <a:solidFill>
              <a:srgbClr val="C00000"/>
            </a:solidFill>
            <a:prstDash val="solid"/>
          </a:ln>
          <a:effectLst/>
        </p:spPr>
      </p:cxnSp>
      <p:sp>
        <p:nvSpPr>
          <p:cNvPr id="188" name="Rechteraccolade 187"/>
          <p:cNvSpPr/>
          <p:nvPr/>
        </p:nvSpPr>
        <p:spPr>
          <a:xfrm>
            <a:off x="5967282" y="1437624"/>
            <a:ext cx="270030" cy="2538282"/>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9" name="Ovaal 188"/>
          <p:cNvSpPr/>
          <p:nvPr/>
        </p:nvSpPr>
        <p:spPr>
          <a:xfrm>
            <a:off x="458670" y="351696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0" name="Ovaal 189"/>
          <p:cNvSpPr/>
          <p:nvPr/>
        </p:nvSpPr>
        <p:spPr>
          <a:xfrm>
            <a:off x="1808820"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1" name="Ovaal 190"/>
          <p:cNvSpPr/>
          <p:nvPr/>
        </p:nvSpPr>
        <p:spPr>
          <a:xfrm>
            <a:off x="3158970"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2" name="Ovaal 191"/>
          <p:cNvSpPr/>
          <p:nvPr/>
        </p:nvSpPr>
        <p:spPr>
          <a:xfrm>
            <a:off x="4509120" y="3503516"/>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7" name="Groep 157"/>
          <p:cNvGrpSpPr/>
          <p:nvPr/>
        </p:nvGrpSpPr>
        <p:grpSpPr>
          <a:xfrm>
            <a:off x="3270820" y="2089535"/>
            <a:ext cx="540060" cy="540060"/>
            <a:chOff x="6539104" y="-1246401"/>
            <a:chExt cx="720080" cy="720080"/>
          </a:xfrm>
        </p:grpSpPr>
        <p:sp>
          <p:nvSpPr>
            <p:cNvPr id="273" name="Cirkel 272"/>
            <p:cNvSpPr/>
            <p:nvPr/>
          </p:nvSpPr>
          <p:spPr>
            <a:xfrm rot="2700000">
              <a:off x="6539104" y="-1246401"/>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4" name="Ovaal 51"/>
            <p:cNvSpPr/>
            <p:nvPr/>
          </p:nvSpPr>
          <p:spPr>
            <a:xfrm>
              <a:off x="6908109" y="-1156463"/>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8" name="Groep 38"/>
          <p:cNvGrpSpPr/>
          <p:nvPr/>
        </p:nvGrpSpPr>
        <p:grpSpPr>
          <a:xfrm>
            <a:off x="1093414" y="2247714"/>
            <a:ext cx="228033" cy="354718"/>
            <a:chOff x="539552" y="2564904"/>
            <a:chExt cx="648072" cy="1008112"/>
          </a:xfrm>
        </p:grpSpPr>
        <p:sp>
          <p:nvSpPr>
            <p:cNvPr id="269" name="Ovaal 26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0" name="Ovaal 26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197" name="Wolk 196"/>
          <p:cNvSpPr/>
          <p:nvPr/>
        </p:nvSpPr>
        <p:spPr>
          <a:xfrm>
            <a:off x="823385" y="2126374"/>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8" name="7-punts ster 197"/>
          <p:cNvSpPr/>
          <p:nvPr/>
        </p:nvSpPr>
        <p:spPr>
          <a:xfrm>
            <a:off x="607360" y="2463738"/>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9" name="Groep 38"/>
          <p:cNvGrpSpPr/>
          <p:nvPr/>
        </p:nvGrpSpPr>
        <p:grpSpPr>
          <a:xfrm>
            <a:off x="1957510" y="2679762"/>
            <a:ext cx="228033" cy="354718"/>
            <a:chOff x="539552" y="2564904"/>
            <a:chExt cx="648072" cy="1008112"/>
          </a:xfrm>
        </p:grpSpPr>
        <p:sp>
          <p:nvSpPr>
            <p:cNvPr id="267" name="Ovaal 26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8" name="Ovaal 26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00" name="7-punts ster 199"/>
          <p:cNvSpPr/>
          <p:nvPr/>
        </p:nvSpPr>
        <p:spPr>
          <a:xfrm>
            <a:off x="1471456" y="2895786"/>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5" name="Groep 38"/>
          <p:cNvGrpSpPr/>
          <p:nvPr/>
        </p:nvGrpSpPr>
        <p:grpSpPr>
          <a:xfrm>
            <a:off x="4495792" y="2031690"/>
            <a:ext cx="228033" cy="354718"/>
            <a:chOff x="539552" y="2564904"/>
            <a:chExt cx="648072" cy="1008112"/>
          </a:xfrm>
        </p:grpSpPr>
        <p:sp>
          <p:nvSpPr>
            <p:cNvPr id="265" name="Ovaal 26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6" name="Ovaal 26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6" name="Groep 38"/>
          <p:cNvGrpSpPr/>
          <p:nvPr/>
        </p:nvGrpSpPr>
        <p:grpSpPr>
          <a:xfrm>
            <a:off x="3523684" y="2949792"/>
            <a:ext cx="228033" cy="354718"/>
            <a:chOff x="539552" y="2564904"/>
            <a:chExt cx="648072" cy="1008112"/>
          </a:xfrm>
        </p:grpSpPr>
        <p:sp>
          <p:nvSpPr>
            <p:cNvPr id="263" name="Ovaal 26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4" name="Ovaal 26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7" name="Groep 38"/>
          <p:cNvGrpSpPr/>
          <p:nvPr/>
        </p:nvGrpSpPr>
        <p:grpSpPr>
          <a:xfrm>
            <a:off x="2389558" y="2193708"/>
            <a:ext cx="228033" cy="354718"/>
            <a:chOff x="539552" y="2564904"/>
            <a:chExt cx="648072" cy="1008112"/>
          </a:xfrm>
        </p:grpSpPr>
        <p:sp>
          <p:nvSpPr>
            <p:cNvPr id="261" name="Ovaal 26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2" name="Ovaal 26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8" name="Groep 38"/>
          <p:cNvGrpSpPr/>
          <p:nvPr/>
        </p:nvGrpSpPr>
        <p:grpSpPr>
          <a:xfrm>
            <a:off x="4063744" y="2679762"/>
            <a:ext cx="228033" cy="354718"/>
            <a:chOff x="539552" y="2564904"/>
            <a:chExt cx="648072" cy="1008112"/>
          </a:xfrm>
        </p:grpSpPr>
        <p:sp>
          <p:nvSpPr>
            <p:cNvPr id="259" name="Ovaal 25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0" name="Ovaal 25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9" name="Groep 38"/>
          <p:cNvGrpSpPr/>
          <p:nvPr/>
        </p:nvGrpSpPr>
        <p:grpSpPr>
          <a:xfrm>
            <a:off x="2929618" y="2031690"/>
            <a:ext cx="228033" cy="354718"/>
            <a:chOff x="539552" y="2564904"/>
            <a:chExt cx="648072" cy="1008112"/>
          </a:xfrm>
        </p:grpSpPr>
        <p:sp>
          <p:nvSpPr>
            <p:cNvPr id="257" name="Ovaal 25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8" name="Ovaal 25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06" name="7-punts ster 205"/>
          <p:cNvSpPr/>
          <p:nvPr/>
        </p:nvSpPr>
        <p:spPr>
          <a:xfrm>
            <a:off x="1795492" y="1977684"/>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7" name="7-punts ster 206"/>
          <p:cNvSpPr/>
          <p:nvPr/>
        </p:nvSpPr>
        <p:spPr>
          <a:xfrm>
            <a:off x="2605582" y="2571750"/>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8" name="7-punts ster 207"/>
          <p:cNvSpPr/>
          <p:nvPr/>
        </p:nvSpPr>
        <p:spPr>
          <a:xfrm>
            <a:off x="2281546" y="3003798"/>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0" name="7-punts ster 209"/>
          <p:cNvSpPr/>
          <p:nvPr/>
        </p:nvSpPr>
        <p:spPr>
          <a:xfrm>
            <a:off x="4657810" y="2895786"/>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1" name="7-punts ster 210"/>
          <p:cNvSpPr/>
          <p:nvPr/>
        </p:nvSpPr>
        <p:spPr>
          <a:xfrm>
            <a:off x="4981846" y="1977684"/>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2" name="7-punts ster 211"/>
          <p:cNvSpPr/>
          <p:nvPr/>
        </p:nvSpPr>
        <p:spPr>
          <a:xfrm>
            <a:off x="5413894" y="3003798"/>
            <a:ext cx="270030" cy="243027"/>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0" name="Groep 38"/>
          <p:cNvGrpSpPr/>
          <p:nvPr/>
        </p:nvGrpSpPr>
        <p:grpSpPr>
          <a:xfrm>
            <a:off x="5035852" y="2625756"/>
            <a:ext cx="228033" cy="354718"/>
            <a:chOff x="539552" y="2564904"/>
            <a:chExt cx="648072" cy="1008112"/>
          </a:xfrm>
        </p:grpSpPr>
        <p:sp>
          <p:nvSpPr>
            <p:cNvPr id="255" name="Ovaal 25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6" name="Ovaal 25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15" name="Wolk 214"/>
          <p:cNvSpPr/>
          <p:nvPr/>
        </p:nvSpPr>
        <p:spPr>
          <a:xfrm>
            <a:off x="931396" y="2949793"/>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6" name="Wolk 215"/>
          <p:cNvSpPr/>
          <p:nvPr/>
        </p:nvSpPr>
        <p:spPr>
          <a:xfrm>
            <a:off x="5305882" y="2355727"/>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7" name="Wolk 216"/>
          <p:cNvSpPr/>
          <p:nvPr/>
        </p:nvSpPr>
        <p:spPr>
          <a:xfrm>
            <a:off x="5143864" y="3219823"/>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8" name="Wolk 217"/>
          <p:cNvSpPr/>
          <p:nvPr/>
        </p:nvSpPr>
        <p:spPr>
          <a:xfrm>
            <a:off x="4225762" y="2085697"/>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9" name="Wolk 218"/>
          <p:cNvSpPr/>
          <p:nvPr/>
        </p:nvSpPr>
        <p:spPr>
          <a:xfrm>
            <a:off x="1741486" y="2625757"/>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0" name="Wolk 219"/>
          <p:cNvSpPr/>
          <p:nvPr/>
        </p:nvSpPr>
        <p:spPr>
          <a:xfrm>
            <a:off x="4171756" y="3219823"/>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1" name="Wolk 220"/>
          <p:cNvSpPr/>
          <p:nvPr/>
        </p:nvSpPr>
        <p:spPr>
          <a:xfrm>
            <a:off x="3631696" y="2733769"/>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2" name="Wolk 221"/>
          <p:cNvSpPr/>
          <p:nvPr/>
        </p:nvSpPr>
        <p:spPr>
          <a:xfrm>
            <a:off x="2929618" y="2949793"/>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3" name="Wolk 222"/>
          <p:cNvSpPr/>
          <p:nvPr/>
        </p:nvSpPr>
        <p:spPr>
          <a:xfrm>
            <a:off x="1579468" y="2031691"/>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4" name="Wolk 223"/>
          <p:cNvSpPr/>
          <p:nvPr/>
        </p:nvSpPr>
        <p:spPr>
          <a:xfrm>
            <a:off x="2443564" y="2679763"/>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5" name="Wolk 224"/>
          <p:cNvSpPr/>
          <p:nvPr/>
        </p:nvSpPr>
        <p:spPr>
          <a:xfrm>
            <a:off x="2227540" y="2301721"/>
            <a:ext cx="108011" cy="108011"/>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1" name="Groep 157"/>
          <p:cNvGrpSpPr/>
          <p:nvPr/>
        </p:nvGrpSpPr>
        <p:grpSpPr>
          <a:xfrm>
            <a:off x="445342" y="2031690"/>
            <a:ext cx="209736" cy="209736"/>
            <a:chOff x="2627784" y="476672"/>
            <a:chExt cx="720080" cy="720080"/>
          </a:xfrm>
        </p:grpSpPr>
        <p:sp>
          <p:nvSpPr>
            <p:cNvPr id="251" name="Cirkel 250"/>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2" name="Ovaal 251"/>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2" name="Groep 157"/>
          <p:cNvGrpSpPr/>
          <p:nvPr/>
        </p:nvGrpSpPr>
        <p:grpSpPr>
          <a:xfrm>
            <a:off x="1309438" y="3165816"/>
            <a:ext cx="209736" cy="209736"/>
            <a:chOff x="2627784" y="476672"/>
            <a:chExt cx="720080" cy="720080"/>
          </a:xfrm>
        </p:grpSpPr>
        <p:sp>
          <p:nvSpPr>
            <p:cNvPr id="249" name="Cirkel 248"/>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0" name="Ovaal 249"/>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3" name="Groep 157"/>
          <p:cNvGrpSpPr/>
          <p:nvPr/>
        </p:nvGrpSpPr>
        <p:grpSpPr>
          <a:xfrm>
            <a:off x="4171756" y="2355726"/>
            <a:ext cx="209736" cy="209736"/>
            <a:chOff x="2627784" y="476672"/>
            <a:chExt cx="720080" cy="720080"/>
          </a:xfrm>
        </p:grpSpPr>
        <p:sp>
          <p:nvSpPr>
            <p:cNvPr id="247" name="Cirkel 246"/>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8" name="Ovaal 247"/>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4" name="Groep 157"/>
          <p:cNvGrpSpPr/>
          <p:nvPr/>
        </p:nvGrpSpPr>
        <p:grpSpPr>
          <a:xfrm>
            <a:off x="5629918" y="3273828"/>
            <a:ext cx="209736" cy="209736"/>
            <a:chOff x="2627784" y="476672"/>
            <a:chExt cx="720080" cy="720080"/>
          </a:xfrm>
        </p:grpSpPr>
        <p:sp>
          <p:nvSpPr>
            <p:cNvPr id="245" name="Cirkel 24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6" name="Ovaal 245"/>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5" name="Groep 157"/>
          <p:cNvGrpSpPr/>
          <p:nvPr/>
        </p:nvGrpSpPr>
        <p:grpSpPr>
          <a:xfrm>
            <a:off x="3847720" y="3219822"/>
            <a:ext cx="209736" cy="209736"/>
            <a:chOff x="2627784" y="476672"/>
            <a:chExt cx="720080" cy="720080"/>
          </a:xfrm>
        </p:grpSpPr>
        <p:sp>
          <p:nvSpPr>
            <p:cNvPr id="243" name="Cirkel 242"/>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4" name="Ovaal 243"/>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6" name="Groep 38"/>
          <p:cNvGrpSpPr/>
          <p:nvPr/>
        </p:nvGrpSpPr>
        <p:grpSpPr>
          <a:xfrm>
            <a:off x="4495792" y="3165816"/>
            <a:ext cx="228033" cy="354718"/>
            <a:chOff x="539552" y="2564904"/>
            <a:chExt cx="648072" cy="1008112"/>
          </a:xfrm>
        </p:grpSpPr>
        <p:sp>
          <p:nvSpPr>
            <p:cNvPr id="241" name="Ovaal 24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2" name="Ovaal 24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7" name="Groep 38"/>
          <p:cNvGrpSpPr/>
          <p:nvPr/>
        </p:nvGrpSpPr>
        <p:grpSpPr>
          <a:xfrm>
            <a:off x="1309438" y="1923678"/>
            <a:ext cx="228033" cy="354718"/>
            <a:chOff x="539552" y="2564904"/>
            <a:chExt cx="648072" cy="1008112"/>
          </a:xfrm>
        </p:grpSpPr>
        <p:sp>
          <p:nvSpPr>
            <p:cNvPr id="239" name="Ovaal 23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0" name="Ovaal 23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38" name="Ovaal 237"/>
          <p:cNvSpPr/>
          <p:nvPr/>
        </p:nvSpPr>
        <p:spPr>
          <a:xfrm>
            <a:off x="724759" y="2965488"/>
            <a:ext cx="152022" cy="228033"/>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sp>
        <p:nvSpPr>
          <p:cNvPr id="110" name="Cirkel 109"/>
          <p:cNvSpPr/>
          <p:nvPr/>
        </p:nvSpPr>
        <p:spPr>
          <a:xfrm rot="2700000">
            <a:off x="462508" y="2953630"/>
            <a:ext cx="540060" cy="54006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11" name="Ovaal 51"/>
          <p:cNvSpPr/>
          <p:nvPr/>
        </p:nvSpPr>
        <p:spPr>
          <a:xfrm>
            <a:off x="739262" y="3021083"/>
            <a:ext cx="54006" cy="5400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12" name="Cirkel 111"/>
          <p:cNvSpPr/>
          <p:nvPr/>
        </p:nvSpPr>
        <p:spPr>
          <a:xfrm rot="2700000">
            <a:off x="5377055" y="1873510"/>
            <a:ext cx="540060" cy="54006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13" name="Ovaal 51"/>
          <p:cNvSpPr/>
          <p:nvPr/>
        </p:nvSpPr>
        <p:spPr>
          <a:xfrm>
            <a:off x="5653808" y="1940965"/>
            <a:ext cx="54006" cy="5400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Herkennen van indringers, zoals STEC en SP.</a:t>
            </a:r>
          </a:p>
          <a:p>
            <a:pPr lvl="1"/>
            <a:endParaRPr lang="nl-NL" dirty="0"/>
          </a:p>
          <a:p>
            <a:pPr>
              <a:buClrTx/>
            </a:pPr>
            <a:endParaRPr lang="nl-NL" dirty="0"/>
          </a:p>
        </p:txBody>
      </p:sp>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grpSp>
        <p:nvGrpSpPr>
          <p:cNvPr id="7" name="Groep 4"/>
          <p:cNvGrpSpPr/>
          <p:nvPr/>
        </p:nvGrpSpPr>
        <p:grpSpPr>
          <a:xfrm>
            <a:off x="1336214" y="2183514"/>
            <a:ext cx="162763" cy="216024"/>
            <a:chOff x="898599" y="2708920"/>
            <a:chExt cx="217017" cy="288032"/>
          </a:xfrm>
          <a:solidFill>
            <a:srgbClr val="F79646">
              <a:lumMod val="75000"/>
            </a:srgbClr>
          </a:solidFill>
        </p:grpSpPr>
        <p:sp>
          <p:nvSpPr>
            <p:cNvPr id="329" name="Golf 5"/>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330" name="Rechte verbindingslijn 6"/>
            <p:cNvCxnSpPr/>
            <p:nvPr/>
          </p:nvCxnSpPr>
          <p:spPr>
            <a:xfrm>
              <a:off x="898599" y="2780928"/>
              <a:ext cx="0" cy="216024"/>
            </a:xfrm>
            <a:prstGeom prst="line">
              <a:avLst/>
            </a:prstGeom>
            <a:grpFill/>
            <a:ln w="28575" cap="flat" cmpd="sng" algn="ctr">
              <a:solidFill>
                <a:srgbClr val="F79646">
                  <a:lumMod val="75000"/>
                </a:srgbClr>
              </a:solidFill>
              <a:prstDash val="solid"/>
            </a:ln>
            <a:effectLst/>
          </p:spPr>
        </p:cxnSp>
      </p:grpSp>
      <p:cxnSp>
        <p:nvCxnSpPr>
          <p:cNvPr id="228" name="Rechte verbindingslijn 227"/>
          <p:cNvCxnSpPr/>
          <p:nvPr/>
        </p:nvCxnSpPr>
        <p:spPr>
          <a:xfrm>
            <a:off x="405074" y="1437624"/>
            <a:ext cx="5454606" cy="0"/>
          </a:xfrm>
          <a:prstGeom prst="line">
            <a:avLst/>
          </a:prstGeom>
          <a:noFill/>
          <a:ln w="57150" cap="flat" cmpd="sng" algn="ctr">
            <a:solidFill>
              <a:srgbClr val="C00000"/>
            </a:solidFill>
            <a:prstDash val="solid"/>
          </a:ln>
          <a:effectLst/>
        </p:spPr>
      </p:cxnSp>
      <p:sp>
        <p:nvSpPr>
          <p:cNvPr id="229" name="Ovaal 228"/>
          <p:cNvSpPr/>
          <p:nvPr/>
        </p:nvSpPr>
        <p:spPr>
          <a:xfrm>
            <a:off x="459080" y="146451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0" name="Ovaal 229"/>
          <p:cNvSpPr/>
          <p:nvPr/>
        </p:nvSpPr>
        <p:spPr>
          <a:xfrm>
            <a:off x="1809230" y="14577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1" name="Ovaal 230"/>
          <p:cNvSpPr/>
          <p:nvPr/>
        </p:nvSpPr>
        <p:spPr>
          <a:xfrm>
            <a:off x="3159380" y="14577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2" name="Ovaal 231"/>
          <p:cNvSpPr/>
          <p:nvPr/>
        </p:nvSpPr>
        <p:spPr>
          <a:xfrm>
            <a:off x="4509530"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33" name="Rechte verbindingslijn 232"/>
          <p:cNvCxnSpPr/>
          <p:nvPr/>
        </p:nvCxnSpPr>
        <p:spPr>
          <a:xfrm>
            <a:off x="405074" y="3982630"/>
            <a:ext cx="5454606" cy="0"/>
          </a:xfrm>
          <a:prstGeom prst="line">
            <a:avLst/>
          </a:prstGeom>
          <a:noFill/>
          <a:ln w="57150" cap="flat" cmpd="sng" algn="ctr">
            <a:solidFill>
              <a:srgbClr val="C00000"/>
            </a:solidFill>
            <a:prstDash val="solid"/>
          </a:ln>
          <a:effectLst/>
        </p:spPr>
      </p:cxnSp>
      <p:sp>
        <p:nvSpPr>
          <p:cNvPr id="234" name="Rechteraccolade 233"/>
          <p:cNvSpPr/>
          <p:nvPr/>
        </p:nvSpPr>
        <p:spPr>
          <a:xfrm>
            <a:off x="5967692" y="1444348"/>
            <a:ext cx="270030" cy="2538282"/>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5" name="Ovaal 234"/>
          <p:cNvSpPr/>
          <p:nvPr/>
        </p:nvSpPr>
        <p:spPr>
          <a:xfrm>
            <a:off x="459080" y="3523687"/>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6" name="Ovaal 235"/>
          <p:cNvSpPr/>
          <p:nvPr/>
        </p:nvSpPr>
        <p:spPr>
          <a:xfrm>
            <a:off x="1809230" y="351696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7" name="Ovaal 236"/>
          <p:cNvSpPr/>
          <p:nvPr/>
        </p:nvSpPr>
        <p:spPr>
          <a:xfrm>
            <a:off x="3159380" y="351696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8" name="Ovaal 237"/>
          <p:cNvSpPr/>
          <p:nvPr/>
        </p:nvSpPr>
        <p:spPr>
          <a:xfrm>
            <a:off x="4509530"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8" name="Groep 19"/>
          <p:cNvGrpSpPr/>
          <p:nvPr/>
        </p:nvGrpSpPr>
        <p:grpSpPr>
          <a:xfrm>
            <a:off x="1174940" y="2386090"/>
            <a:ext cx="486054" cy="253916"/>
            <a:chOff x="755576" y="3051030"/>
            <a:chExt cx="648072" cy="338554"/>
          </a:xfrm>
        </p:grpSpPr>
        <p:sp>
          <p:nvSpPr>
            <p:cNvPr id="327" name="Afgeronde rechthoek 20"/>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8" name="Tekstvak 21"/>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9" name="Groep 22"/>
          <p:cNvGrpSpPr/>
          <p:nvPr/>
        </p:nvGrpSpPr>
        <p:grpSpPr>
          <a:xfrm>
            <a:off x="2093042" y="2669568"/>
            <a:ext cx="486054" cy="253916"/>
            <a:chOff x="755576" y="3051030"/>
            <a:chExt cx="648072" cy="338554"/>
          </a:xfrm>
        </p:grpSpPr>
        <p:sp>
          <p:nvSpPr>
            <p:cNvPr id="325" name="Afgeronde rechthoek 23"/>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6" name="Tekstvak 24"/>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12" name="Groep 25"/>
          <p:cNvGrpSpPr/>
          <p:nvPr/>
        </p:nvGrpSpPr>
        <p:grpSpPr>
          <a:xfrm>
            <a:off x="1823012" y="2183514"/>
            <a:ext cx="486054" cy="253916"/>
            <a:chOff x="755576" y="3051030"/>
            <a:chExt cx="648072" cy="338554"/>
          </a:xfrm>
        </p:grpSpPr>
        <p:sp>
          <p:nvSpPr>
            <p:cNvPr id="323" name="Afgeronde rechthoek 26"/>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4" name="Tekstvak 27"/>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15" name="Groep 28"/>
          <p:cNvGrpSpPr/>
          <p:nvPr/>
        </p:nvGrpSpPr>
        <p:grpSpPr>
          <a:xfrm>
            <a:off x="1282952" y="2993604"/>
            <a:ext cx="486054" cy="253916"/>
            <a:chOff x="755576" y="3051030"/>
            <a:chExt cx="648072" cy="338554"/>
          </a:xfrm>
        </p:grpSpPr>
        <p:sp>
          <p:nvSpPr>
            <p:cNvPr id="321" name="Afgeronde rechthoek 29"/>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2" name="Tekstvak 30"/>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16" name="Groep 31"/>
          <p:cNvGrpSpPr/>
          <p:nvPr/>
        </p:nvGrpSpPr>
        <p:grpSpPr>
          <a:xfrm>
            <a:off x="2093042" y="1967490"/>
            <a:ext cx="162018" cy="216024"/>
            <a:chOff x="899592" y="2708920"/>
            <a:chExt cx="216024" cy="288032"/>
          </a:xfrm>
          <a:solidFill>
            <a:srgbClr val="F79646">
              <a:lumMod val="75000"/>
            </a:srgbClr>
          </a:solidFill>
        </p:grpSpPr>
        <p:sp>
          <p:nvSpPr>
            <p:cNvPr id="319" name="Golf 32"/>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320" name="Rechte verbindingslijn 33"/>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17" name="Groep 34"/>
          <p:cNvGrpSpPr/>
          <p:nvPr/>
        </p:nvGrpSpPr>
        <p:grpSpPr>
          <a:xfrm>
            <a:off x="2309066" y="2460268"/>
            <a:ext cx="162018" cy="216024"/>
            <a:chOff x="899592" y="2708920"/>
            <a:chExt cx="216024" cy="288032"/>
          </a:xfrm>
          <a:solidFill>
            <a:srgbClr val="F79646">
              <a:lumMod val="75000"/>
            </a:srgbClr>
          </a:solidFill>
        </p:grpSpPr>
        <p:sp>
          <p:nvSpPr>
            <p:cNvPr id="317" name="Golf 35"/>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318" name="Rechte verbindingslijn 36"/>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18" name="Groep 37"/>
          <p:cNvGrpSpPr/>
          <p:nvPr/>
        </p:nvGrpSpPr>
        <p:grpSpPr>
          <a:xfrm>
            <a:off x="1451258" y="2777580"/>
            <a:ext cx="162018" cy="216024"/>
            <a:chOff x="899592" y="2708920"/>
            <a:chExt cx="216024" cy="288032"/>
          </a:xfrm>
          <a:solidFill>
            <a:srgbClr val="F79646">
              <a:lumMod val="75000"/>
            </a:srgbClr>
          </a:solidFill>
        </p:grpSpPr>
        <p:sp>
          <p:nvSpPr>
            <p:cNvPr id="315" name="Golf 38"/>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316" name="Rechte verbindingslijn 39"/>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19" name="Groep 40"/>
          <p:cNvGrpSpPr/>
          <p:nvPr/>
        </p:nvGrpSpPr>
        <p:grpSpPr>
          <a:xfrm>
            <a:off x="3908211" y="2291526"/>
            <a:ext cx="162018" cy="216024"/>
            <a:chOff x="899592" y="2708920"/>
            <a:chExt cx="216024" cy="288032"/>
          </a:xfrm>
          <a:solidFill>
            <a:srgbClr val="F79646">
              <a:lumMod val="75000"/>
            </a:srgbClr>
          </a:solidFill>
        </p:grpSpPr>
        <p:sp>
          <p:nvSpPr>
            <p:cNvPr id="313" name="Golf 41"/>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314" name="Rechte verbindingslijn 42"/>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20" name="Groep 43"/>
          <p:cNvGrpSpPr/>
          <p:nvPr/>
        </p:nvGrpSpPr>
        <p:grpSpPr>
          <a:xfrm>
            <a:off x="3746193" y="2494102"/>
            <a:ext cx="486054" cy="253916"/>
            <a:chOff x="755576" y="3051030"/>
            <a:chExt cx="648072" cy="338554"/>
          </a:xfrm>
        </p:grpSpPr>
        <p:sp>
          <p:nvSpPr>
            <p:cNvPr id="311" name="Afgeronde rechthoek 44"/>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12" name="Tekstvak 45"/>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21" name="Groep 46"/>
          <p:cNvGrpSpPr/>
          <p:nvPr/>
        </p:nvGrpSpPr>
        <p:grpSpPr>
          <a:xfrm>
            <a:off x="4664295" y="2075502"/>
            <a:ext cx="162018" cy="216024"/>
            <a:chOff x="899592" y="2708920"/>
            <a:chExt cx="216024" cy="288032"/>
          </a:xfrm>
          <a:solidFill>
            <a:srgbClr val="F79646">
              <a:lumMod val="75000"/>
            </a:srgbClr>
          </a:solidFill>
        </p:grpSpPr>
        <p:sp>
          <p:nvSpPr>
            <p:cNvPr id="309" name="Golf 47"/>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310" name="Rechte verbindingslijn 309"/>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22" name="Groep 49"/>
          <p:cNvGrpSpPr/>
          <p:nvPr/>
        </p:nvGrpSpPr>
        <p:grpSpPr>
          <a:xfrm>
            <a:off x="4880319" y="2568280"/>
            <a:ext cx="162018" cy="216024"/>
            <a:chOff x="899592" y="2708920"/>
            <a:chExt cx="216024" cy="288032"/>
          </a:xfrm>
          <a:solidFill>
            <a:srgbClr val="F79646">
              <a:lumMod val="75000"/>
            </a:srgbClr>
          </a:solidFill>
        </p:grpSpPr>
        <p:sp>
          <p:nvSpPr>
            <p:cNvPr id="307" name="Golf 306"/>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308" name="Rechte verbindingslijn 307"/>
            <p:cNvCxnSpPr>
              <a:stCxn id="307" idx="1"/>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23" name="Groep 52"/>
          <p:cNvGrpSpPr/>
          <p:nvPr/>
        </p:nvGrpSpPr>
        <p:grpSpPr>
          <a:xfrm>
            <a:off x="4022511" y="2885592"/>
            <a:ext cx="162018" cy="216024"/>
            <a:chOff x="899592" y="2708920"/>
            <a:chExt cx="216024" cy="288032"/>
          </a:xfrm>
          <a:solidFill>
            <a:srgbClr val="F79646">
              <a:lumMod val="75000"/>
            </a:srgbClr>
          </a:solidFill>
        </p:grpSpPr>
        <p:sp>
          <p:nvSpPr>
            <p:cNvPr id="305" name="Golf 304"/>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306" name="Rechte verbindingslijn 305"/>
            <p:cNvCxnSpPr>
              <a:stCxn id="305" idx="1"/>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24" name="Groep 55"/>
          <p:cNvGrpSpPr/>
          <p:nvPr/>
        </p:nvGrpSpPr>
        <p:grpSpPr>
          <a:xfrm>
            <a:off x="3860493" y="3088168"/>
            <a:ext cx="486054" cy="253916"/>
            <a:chOff x="755576" y="3051030"/>
            <a:chExt cx="648072" cy="338554"/>
          </a:xfrm>
        </p:grpSpPr>
        <p:sp>
          <p:nvSpPr>
            <p:cNvPr id="303" name="Afgeronde rechthoek 302"/>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04" name="Tekstvak 303"/>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25" name="Groep 58"/>
          <p:cNvGrpSpPr/>
          <p:nvPr/>
        </p:nvGrpSpPr>
        <p:grpSpPr>
          <a:xfrm>
            <a:off x="4394265" y="2278078"/>
            <a:ext cx="486054" cy="253916"/>
            <a:chOff x="755576" y="3051030"/>
            <a:chExt cx="648072" cy="338554"/>
          </a:xfrm>
        </p:grpSpPr>
        <p:sp>
          <p:nvSpPr>
            <p:cNvPr id="301" name="Afgeronde rechthoek 300"/>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02" name="Tekstvak 301"/>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26" name="Groep 61"/>
          <p:cNvGrpSpPr/>
          <p:nvPr/>
        </p:nvGrpSpPr>
        <p:grpSpPr>
          <a:xfrm>
            <a:off x="4502277" y="2764132"/>
            <a:ext cx="486054" cy="253916"/>
            <a:chOff x="755576" y="3051030"/>
            <a:chExt cx="648072" cy="338554"/>
          </a:xfrm>
        </p:grpSpPr>
        <p:sp>
          <p:nvSpPr>
            <p:cNvPr id="299" name="Afgeronde rechthoek 298"/>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00" name="Tekstvak 299"/>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27" name="Groep 64"/>
          <p:cNvGrpSpPr/>
          <p:nvPr/>
        </p:nvGrpSpPr>
        <p:grpSpPr>
          <a:xfrm>
            <a:off x="357911" y="2048607"/>
            <a:ext cx="540060" cy="540060"/>
            <a:chOff x="2627784" y="476672"/>
            <a:chExt cx="720080" cy="720080"/>
          </a:xfrm>
        </p:grpSpPr>
        <p:sp>
          <p:nvSpPr>
            <p:cNvPr id="297" name="Cirkel 296"/>
            <p:cNvSpPr/>
            <p:nvPr/>
          </p:nvSpPr>
          <p:spPr>
            <a:xfrm rot="2700000">
              <a:off x="2627784" y="476672"/>
              <a:ext cx="720080" cy="720080"/>
            </a:xfrm>
            <a:prstGeom prst="pie">
              <a:avLst>
                <a:gd name="adj1" fmla="val 20649172"/>
                <a:gd name="adj2" fmla="val 17524120"/>
              </a:avLst>
            </a:prstGeom>
            <a:solidFill>
              <a:srgbClr val="FFFF00"/>
            </a:solidFill>
            <a:ln w="6350"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8" name="Ovaal 297"/>
            <p:cNvSpPr/>
            <p:nvPr/>
          </p:nvSpPr>
          <p:spPr>
            <a:xfrm>
              <a:off x="2996789" y="566610"/>
              <a:ext cx="72008" cy="72008"/>
            </a:xfrm>
            <a:prstGeom prst="ellipse">
              <a:avLst/>
            </a:prstGeom>
            <a:solidFill>
              <a:sysClr val="windowText" lastClr="000000"/>
            </a:solidFill>
            <a:ln w="6350"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8" name="Groep 67"/>
          <p:cNvGrpSpPr/>
          <p:nvPr/>
        </p:nvGrpSpPr>
        <p:grpSpPr>
          <a:xfrm rot="300000">
            <a:off x="448955" y="2014287"/>
            <a:ext cx="162018" cy="432048"/>
            <a:chOff x="899592" y="2708920"/>
            <a:chExt cx="216024" cy="576064"/>
          </a:xfrm>
          <a:solidFill>
            <a:srgbClr val="F79646">
              <a:lumMod val="75000"/>
            </a:srgbClr>
          </a:solidFill>
        </p:grpSpPr>
        <p:sp>
          <p:nvSpPr>
            <p:cNvPr id="295" name="Golf 294"/>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96" name="Rechte verbindingslijn 295"/>
            <p:cNvCxnSpPr>
              <a:stCxn id="295" idx="1"/>
            </p:cNvCxnSpPr>
            <p:nvPr/>
          </p:nvCxnSpPr>
          <p:spPr>
            <a:xfrm>
              <a:off x="899592" y="2780928"/>
              <a:ext cx="0" cy="504056"/>
            </a:xfrm>
            <a:prstGeom prst="line">
              <a:avLst/>
            </a:prstGeom>
            <a:grpFill/>
            <a:ln w="28575" cap="flat" cmpd="sng" algn="ctr">
              <a:solidFill>
                <a:srgbClr val="F79646">
                  <a:lumMod val="75000"/>
                </a:srgbClr>
              </a:solidFill>
              <a:prstDash val="solid"/>
            </a:ln>
            <a:effectLst/>
          </p:spPr>
        </p:cxnSp>
      </p:grpSp>
      <p:grpSp>
        <p:nvGrpSpPr>
          <p:cNvPr id="29" name="Groep 70"/>
          <p:cNvGrpSpPr/>
          <p:nvPr/>
        </p:nvGrpSpPr>
        <p:grpSpPr>
          <a:xfrm rot="1200000">
            <a:off x="428142" y="2172533"/>
            <a:ext cx="233948" cy="296579"/>
            <a:chOff x="803685" y="2708920"/>
            <a:chExt cx="311931" cy="395439"/>
          </a:xfrm>
          <a:solidFill>
            <a:srgbClr val="F79646">
              <a:lumMod val="75000"/>
            </a:srgbClr>
          </a:solidFill>
        </p:grpSpPr>
        <p:sp>
          <p:nvSpPr>
            <p:cNvPr id="293" name="Golf 292"/>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94" name="Rechte verbindingslijn 293"/>
            <p:cNvCxnSpPr/>
            <p:nvPr/>
          </p:nvCxnSpPr>
          <p:spPr>
            <a:xfrm rot="20400000" flipH="1">
              <a:off x="803685" y="2798626"/>
              <a:ext cx="148476" cy="305733"/>
            </a:xfrm>
            <a:prstGeom prst="line">
              <a:avLst/>
            </a:prstGeom>
            <a:grpFill/>
            <a:ln w="28575" cap="flat" cmpd="sng" algn="ctr">
              <a:solidFill>
                <a:srgbClr val="F79646">
                  <a:lumMod val="75000"/>
                </a:srgbClr>
              </a:solidFill>
              <a:prstDash val="solid"/>
            </a:ln>
            <a:effectLst/>
          </p:spPr>
        </p:cxnSp>
      </p:grpSp>
      <p:grpSp>
        <p:nvGrpSpPr>
          <p:cNvPr id="30" name="Groep 73"/>
          <p:cNvGrpSpPr/>
          <p:nvPr/>
        </p:nvGrpSpPr>
        <p:grpSpPr>
          <a:xfrm rot="20400000">
            <a:off x="157896" y="2194877"/>
            <a:ext cx="222456" cy="274468"/>
            <a:chOff x="2915816" y="692696"/>
            <a:chExt cx="296608" cy="365957"/>
          </a:xfrm>
        </p:grpSpPr>
        <p:sp>
          <p:nvSpPr>
            <p:cNvPr id="291" name="Golf 290"/>
            <p:cNvSpPr/>
            <p:nvPr/>
          </p:nvSpPr>
          <p:spPr>
            <a:xfrm>
              <a:off x="2915816" y="692696"/>
              <a:ext cx="216024" cy="144016"/>
            </a:xfrm>
            <a:prstGeom prst="wav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92" name="Rechte verbindingslijn 291"/>
            <p:cNvCxnSpPr>
              <a:stCxn id="291" idx="3"/>
            </p:cNvCxnSpPr>
            <p:nvPr/>
          </p:nvCxnSpPr>
          <p:spPr>
            <a:xfrm rot="1200000">
              <a:off x="3080009" y="778914"/>
              <a:ext cx="132415" cy="279739"/>
            </a:xfrm>
            <a:prstGeom prst="line">
              <a:avLst/>
            </a:prstGeom>
            <a:solidFill>
              <a:srgbClr val="F79646">
                <a:lumMod val="75000"/>
              </a:srgbClr>
            </a:solidFill>
            <a:ln w="28575" cap="flat" cmpd="sng" algn="ctr">
              <a:solidFill>
                <a:srgbClr val="F79646">
                  <a:lumMod val="75000"/>
                </a:srgbClr>
              </a:solidFill>
              <a:prstDash val="solid"/>
            </a:ln>
            <a:effectLst/>
          </p:spPr>
        </p:cxnSp>
      </p:grpSp>
      <p:grpSp>
        <p:nvGrpSpPr>
          <p:cNvPr id="31" name="Groep 76"/>
          <p:cNvGrpSpPr/>
          <p:nvPr/>
        </p:nvGrpSpPr>
        <p:grpSpPr>
          <a:xfrm rot="21300000">
            <a:off x="248246" y="2014287"/>
            <a:ext cx="162018" cy="432048"/>
            <a:chOff x="899592" y="2708920"/>
            <a:chExt cx="216024" cy="576064"/>
          </a:xfrm>
          <a:solidFill>
            <a:srgbClr val="F79646">
              <a:lumMod val="75000"/>
            </a:srgbClr>
          </a:solidFill>
        </p:grpSpPr>
        <p:sp>
          <p:nvSpPr>
            <p:cNvPr id="289" name="Golf 288"/>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90" name="Rechte verbindingslijn 289"/>
            <p:cNvCxnSpPr/>
            <p:nvPr/>
          </p:nvCxnSpPr>
          <p:spPr>
            <a:xfrm>
              <a:off x="1115616" y="2780928"/>
              <a:ext cx="0" cy="504056"/>
            </a:xfrm>
            <a:prstGeom prst="line">
              <a:avLst/>
            </a:prstGeom>
            <a:grpFill/>
            <a:ln w="28575" cap="flat" cmpd="sng" algn="ctr">
              <a:solidFill>
                <a:srgbClr val="F79646">
                  <a:lumMod val="75000"/>
                </a:srgbClr>
              </a:solidFill>
              <a:prstDash val="solid"/>
            </a:ln>
            <a:effectLst/>
          </p:spPr>
        </p:cxnSp>
      </p:grpSp>
      <p:grpSp>
        <p:nvGrpSpPr>
          <p:cNvPr id="224" name="Groep 133"/>
          <p:cNvGrpSpPr/>
          <p:nvPr/>
        </p:nvGrpSpPr>
        <p:grpSpPr>
          <a:xfrm>
            <a:off x="2926937" y="2420411"/>
            <a:ext cx="540060" cy="540060"/>
            <a:chOff x="2627784" y="476672"/>
            <a:chExt cx="720080" cy="720080"/>
          </a:xfrm>
        </p:grpSpPr>
        <p:sp>
          <p:nvSpPr>
            <p:cNvPr id="287" name="Cirkel 286"/>
            <p:cNvSpPr/>
            <p:nvPr/>
          </p:nvSpPr>
          <p:spPr>
            <a:xfrm rot="2700000">
              <a:off x="2627784" y="476672"/>
              <a:ext cx="720080" cy="720080"/>
            </a:xfrm>
            <a:prstGeom prst="pie">
              <a:avLst>
                <a:gd name="adj1" fmla="val 20649172"/>
                <a:gd name="adj2" fmla="val 17524120"/>
              </a:avLst>
            </a:prstGeom>
            <a:solidFill>
              <a:srgbClr val="FFFF00"/>
            </a:solidFill>
            <a:ln w="6350"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8" name="Ovaal 287"/>
            <p:cNvSpPr/>
            <p:nvPr/>
          </p:nvSpPr>
          <p:spPr>
            <a:xfrm>
              <a:off x="2996789" y="566610"/>
              <a:ext cx="72008" cy="72008"/>
            </a:xfrm>
            <a:prstGeom prst="ellipse">
              <a:avLst/>
            </a:prstGeom>
            <a:solidFill>
              <a:sysClr val="windowText" lastClr="000000"/>
            </a:solidFill>
            <a:ln w="6350"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25" name="Groep 134"/>
          <p:cNvGrpSpPr/>
          <p:nvPr/>
        </p:nvGrpSpPr>
        <p:grpSpPr>
          <a:xfrm rot="300000">
            <a:off x="3017981" y="2386091"/>
            <a:ext cx="162018" cy="432048"/>
            <a:chOff x="899592" y="2708920"/>
            <a:chExt cx="216024" cy="576064"/>
          </a:xfrm>
          <a:solidFill>
            <a:srgbClr val="F79646">
              <a:lumMod val="75000"/>
            </a:srgbClr>
          </a:solidFill>
        </p:grpSpPr>
        <p:sp>
          <p:nvSpPr>
            <p:cNvPr id="285" name="Golf 284"/>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86" name="Rechte verbindingslijn 285"/>
            <p:cNvCxnSpPr>
              <a:stCxn id="285" idx="1"/>
            </p:cNvCxnSpPr>
            <p:nvPr/>
          </p:nvCxnSpPr>
          <p:spPr>
            <a:xfrm>
              <a:off x="899592" y="2780928"/>
              <a:ext cx="0" cy="504056"/>
            </a:xfrm>
            <a:prstGeom prst="line">
              <a:avLst/>
            </a:prstGeom>
            <a:grpFill/>
            <a:ln w="28575" cap="flat" cmpd="sng" algn="ctr">
              <a:solidFill>
                <a:srgbClr val="F79646">
                  <a:lumMod val="75000"/>
                </a:srgbClr>
              </a:solidFill>
              <a:prstDash val="solid"/>
            </a:ln>
            <a:effectLst/>
          </p:spPr>
        </p:cxnSp>
      </p:grpSp>
      <p:grpSp>
        <p:nvGrpSpPr>
          <p:cNvPr id="226" name="Groep 141"/>
          <p:cNvGrpSpPr/>
          <p:nvPr/>
        </p:nvGrpSpPr>
        <p:grpSpPr>
          <a:xfrm rot="1200000">
            <a:off x="2997168" y="2544337"/>
            <a:ext cx="233948" cy="296579"/>
            <a:chOff x="803685" y="2708920"/>
            <a:chExt cx="311931" cy="395439"/>
          </a:xfrm>
          <a:solidFill>
            <a:srgbClr val="F79646">
              <a:lumMod val="75000"/>
            </a:srgbClr>
          </a:solidFill>
        </p:grpSpPr>
        <p:sp>
          <p:nvSpPr>
            <p:cNvPr id="283" name="Golf 282"/>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84" name="Rechte verbindingslijn 283"/>
            <p:cNvCxnSpPr/>
            <p:nvPr/>
          </p:nvCxnSpPr>
          <p:spPr>
            <a:xfrm rot="20400000" flipH="1">
              <a:off x="803685" y="2798626"/>
              <a:ext cx="148476" cy="305733"/>
            </a:xfrm>
            <a:prstGeom prst="line">
              <a:avLst/>
            </a:prstGeom>
            <a:grpFill/>
            <a:ln w="28575" cap="flat" cmpd="sng" algn="ctr">
              <a:solidFill>
                <a:srgbClr val="F79646">
                  <a:lumMod val="75000"/>
                </a:srgbClr>
              </a:solidFill>
              <a:prstDash val="solid"/>
            </a:ln>
            <a:effectLst/>
          </p:spPr>
        </p:cxnSp>
      </p:grpSp>
      <p:grpSp>
        <p:nvGrpSpPr>
          <p:cNvPr id="227" name="Groep 167"/>
          <p:cNvGrpSpPr/>
          <p:nvPr/>
        </p:nvGrpSpPr>
        <p:grpSpPr>
          <a:xfrm rot="20400000">
            <a:off x="2768009" y="2566680"/>
            <a:ext cx="222456" cy="274468"/>
            <a:chOff x="2915816" y="692696"/>
            <a:chExt cx="296608" cy="365957"/>
          </a:xfrm>
        </p:grpSpPr>
        <p:sp>
          <p:nvSpPr>
            <p:cNvPr id="281" name="Golf 280"/>
            <p:cNvSpPr/>
            <p:nvPr/>
          </p:nvSpPr>
          <p:spPr>
            <a:xfrm>
              <a:off x="2915816" y="692696"/>
              <a:ext cx="216024" cy="144016"/>
            </a:xfrm>
            <a:prstGeom prst="wav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82" name="Rechte verbindingslijn 281"/>
            <p:cNvCxnSpPr>
              <a:stCxn id="281" idx="3"/>
            </p:cNvCxnSpPr>
            <p:nvPr/>
          </p:nvCxnSpPr>
          <p:spPr>
            <a:xfrm rot="1200000">
              <a:off x="3080009" y="778914"/>
              <a:ext cx="132415" cy="279739"/>
            </a:xfrm>
            <a:prstGeom prst="line">
              <a:avLst/>
            </a:prstGeom>
            <a:solidFill>
              <a:srgbClr val="F79646">
                <a:lumMod val="75000"/>
              </a:srgbClr>
            </a:solidFill>
            <a:ln w="28575" cap="flat" cmpd="sng" algn="ctr">
              <a:solidFill>
                <a:srgbClr val="F79646">
                  <a:lumMod val="75000"/>
                </a:srgbClr>
              </a:solidFill>
              <a:prstDash val="solid"/>
            </a:ln>
            <a:effectLst/>
          </p:spPr>
        </p:cxnSp>
      </p:grpSp>
      <p:grpSp>
        <p:nvGrpSpPr>
          <p:cNvPr id="239" name="Groep 171"/>
          <p:cNvGrpSpPr/>
          <p:nvPr/>
        </p:nvGrpSpPr>
        <p:grpSpPr>
          <a:xfrm rot="21300000">
            <a:off x="2817272" y="2386091"/>
            <a:ext cx="162018" cy="432048"/>
            <a:chOff x="899592" y="2708920"/>
            <a:chExt cx="216024" cy="576064"/>
          </a:xfrm>
          <a:solidFill>
            <a:srgbClr val="F79646">
              <a:lumMod val="75000"/>
            </a:srgbClr>
          </a:solidFill>
        </p:grpSpPr>
        <p:sp>
          <p:nvSpPr>
            <p:cNvPr id="279" name="Golf 278"/>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80" name="Rechte verbindingslijn 279"/>
            <p:cNvCxnSpPr/>
            <p:nvPr/>
          </p:nvCxnSpPr>
          <p:spPr>
            <a:xfrm>
              <a:off x="1115616" y="2780928"/>
              <a:ext cx="0" cy="504056"/>
            </a:xfrm>
            <a:prstGeom prst="line">
              <a:avLst/>
            </a:prstGeom>
            <a:grpFill/>
            <a:ln w="28575" cap="flat" cmpd="sng" algn="ctr">
              <a:solidFill>
                <a:srgbClr val="F79646">
                  <a:lumMod val="75000"/>
                </a:srgbClr>
              </a:solidFill>
              <a:prstDash val="solid"/>
            </a:ln>
            <a:effectLst/>
          </p:spPr>
        </p:cxnSp>
      </p:grpSp>
      <p:grpSp>
        <p:nvGrpSpPr>
          <p:cNvPr id="240" name="Groep 133"/>
          <p:cNvGrpSpPr/>
          <p:nvPr/>
        </p:nvGrpSpPr>
        <p:grpSpPr>
          <a:xfrm>
            <a:off x="5411213" y="2906465"/>
            <a:ext cx="540060" cy="540060"/>
            <a:chOff x="2627784" y="476672"/>
            <a:chExt cx="720080" cy="720080"/>
          </a:xfrm>
        </p:grpSpPr>
        <p:sp>
          <p:nvSpPr>
            <p:cNvPr id="277" name="Cirkel 276"/>
            <p:cNvSpPr/>
            <p:nvPr/>
          </p:nvSpPr>
          <p:spPr>
            <a:xfrm rot="2700000">
              <a:off x="2627784" y="476672"/>
              <a:ext cx="720080" cy="720080"/>
            </a:xfrm>
            <a:prstGeom prst="pie">
              <a:avLst>
                <a:gd name="adj1" fmla="val 20649172"/>
                <a:gd name="adj2" fmla="val 17524120"/>
              </a:avLst>
            </a:prstGeom>
            <a:solidFill>
              <a:srgbClr val="FFFF00"/>
            </a:solidFill>
            <a:ln w="6350"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8" name="Ovaal 277"/>
            <p:cNvSpPr/>
            <p:nvPr/>
          </p:nvSpPr>
          <p:spPr>
            <a:xfrm>
              <a:off x="2996789" y="566610"/>
              <a:ext cx="72008" cy="72008"/>
            </a:xfrm>
            <a:prstGeom prst="ellipse">
              <a:avLst/>
            </a:prstGeom>
            <a:solidFill>
              <a:sysClr val="windowText" lastClr="000000"/>
            </a:solidFill>
            <a:ln w="6350"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41" name="Groep 134"/>
          <p:cNvGrpSpPr/>
          <p:nvPr/>
        </p:nvGrpSpPr>
        <p:grpSpPr>
          <a:xfrm rot="300000">
            <a:off x="5502257" y="2872145"/>
            <a:ext cx="162018" cy="432048"/>
            <a:chOff x="899592" y="2708920"/>
            <a:chExt cx="216024" cy="576064"/>
          </a:xfrm>
          <a:solidFill>
            <a:srgbClr val="F79646">
              <a:lumMod val="75000"/>
            </a:srgbClr>
          </a:solidFill>
        </p:grpSpPr>
        <p:sp>
          <p:nvSpPr>
            <p:cNvPr id="275" name="Golf 274"/>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76" name="Rechte verbindingslijn 275"/>
            <p:cNvCxnSpPr>
              <a:stCxn id="275" idx="1"/>
            </p:cNvCxnSpPr>
            <p:nvPr/>
          </p:nvCxnSpPr>
          <p:spPr>
            <a:xfrm>
              <a:off x="899592" y="2780928"/>
              <a:ext cx="0" cy="504056"/>
            </a:xfrm>
            <a:prstGeom prst="line">
              <a:avLst/>
            </a:prstGeom>
            <a:grpFill/>
            <a:ln w="28575" cap="flat" cmpd="sng" algn="ctr">
              <a:solidFill>
                <a:srgbClr val="F79646">
                  <a:lumMod val="75000"/>
                </a:srgbClr>
              </a:solidFill>
              <a:prstDash val="solid"/>
            </a:ln>
            <a:effectLst/>
          </p:spPr>
        </p:cxnSp>
      </p:grpSp>
      <p:grpSp>
        <p:nvGrpSpPr>
          <p:cNvPr id="242" name="Groep 141"/>
          <p:cNvGrpSpPr/>
          <p:nvPr/>
        </p:nvGrpSpPr>
        <p:grpSpPr>
          <a:xfrm rot="1200000">
            <a:off x="5481444" y="3030391"/>
            <a:ext cx="233948" cy="296579"/>
            <a:chOff x="803685" y="2708920"/>
            <a:chExt cx="311931" cy="395439"/>
          </a:xfrm>
          <a:solidFill>
            <a:srgbClr val="F79646">
              <a:lumMod val="75000"/>
            </a:srgbClr>
          </a:solidFill>
        </p:grpSpPr>
        <p:sp>
          <p:nvSpPr>
            <p:cNvPr id="273" name="Golf 272"/>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74" name="Rechte verbindingslijn 273"/>
            <p:cNvCxnSpPr/>
            <p:nvPr/>
          </p:nvCxnSpPr>
          <p:spPr>
            <a:xfrm rot="20400000" flipH="1">
              <a:off x="803685" y="2798626"/>
              <a:ext cx="148476" cy="305733"/>
            </a:xfrm>
            <a:prstGeom prst="line">
              <a:avLst/>
            </a:prstGeom>
            <a:grpFill/>
            <a:ln w="28575" cap="flat" cmpd="sng" algn="ctr">
              <a:solidFill>
                <a:srgbClr val="F79646">
                  <a:lumMod val="75000"/>
                </a:srgbClr>
              </a:solidFill>
              <a:prstDash val="solid"/>
            </a:ln>
            <a:effectLst/>
          </p:spPr>
        </p:cxnSp>
      </p:grpSp>
      <p:grpSp>
        <p:nvGrpSpPr>
          <p:cNvPr id="243" name="Groep 167"/>
          <p:cNvGrpSpPr/>
          <p:nvPr/>
        </p:nvGrpSpPr>
        <p:grpSpPr>
          <a:xfrm rot="20400000">
            <a:off x="5252285" y="3052734"/>
            <a:ext cx="222456" cy="274468"/>
            <a:chOff x="2915816" y="692696"/>
            <a:chExt cx="296608" cy="365957"/>
          </a:xfrm>
        </p:grpSpPr>
        <p:sp>
          <p:nvSpPr>
            <p:cNvPr id="271" name="Golf 270"/>
            <p:cNvSpPr/>
            <p:nvPr/>
          </p:nvSpPr>
          <p:spPr>
            <a:xfrm>
              <a:off x="2915816" y="692696"/>
              <a:ext cx="216024" cy="144016"/>
            </a:xfrm>
            <a:prstGeom prst="wave">
              <a:avLst/>
            </a:prstGeom>
            <a:solidFill>
              <a:srgbClr val="F79646">
                <a:lumMod val="75000"/>
              </a:srgbClr>
            </a:solid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72" name="Rechte verbindingslijn 271"/>
            <p:cNvCxnSpPr>
              <a:stCxn id="271" idx="3"/>
            </p:cNvCxnSpPr>
            <p:nvPr/>
          </p:nvCxnSpPr>
          <p:spPr>
            <a:xfrm rot="1200000">
              <a:off x="3080009" y="778914"/>
              <a:ext cx="132415" cy="279739"/>
            </a:xfrm>
            <a:prstGeom prst="line">
              <a:avLst/>
            </a:prstGeom>
            <a:solidFill>
              <a:srgbClr val="F79646">
                <a:lumMod val="75000"/>
              </a:srgbClr>
            </a:solidFill>
            <a:ln w="28575" cap="flat" cmpd="sng" algn="ctr">
              <a:solidFill>
                <a:srgbClr val="F79646">
                  <a:lumMod val="75000"/>
                </a:srgbClr>
              </a:solidFill>
              <a:prstDash val="solid"/>
            </a:ln>
            <a:effectLst/>
          </p:spPr>
        </p:cxnSp>
      </p:grpSp>
      <p:grpSp>
        <p:nvGrpSpPr>
          <p:cNvPr id="244" name="Groep 171"/>
          <p:cNvGrpSpPr/>
          <p:nvPr/>
        </p:nvGrpSpPr>
        <p:grpSpPr>
          <a:xfrm rot="21300000">
            <a:off x="5301548" y="2872145"/>
            <a:ext cx="162018" cy="432048"/>
            <a:chOff x="899592" y="2708920"/>
            <a:chExt cx="216024" cy="576064"/>
          </a:xfrm>
          <a:solidFill>
            <a:srgbClr val="F79646">
              <a:lumMod val="75000"/>
            </a:srgbClr>
          </a:solidFill>
        </p:grpSpPr>
        <p:sp>
          <p:nvSpPr>
            <p:cNvPr id="269" name="Golf 268"/>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70" name="Rechte verbindingslijn 269"/>
            <p:cNvCxnSpPr/>
            <p:nvPr/>
          </p:nvCxnSpPr>
          <p:spPr>
            <a:xfrm>
              <a:off x="1115616" y="2780928"/>
              <a:ext cx="0" cy="504056"/>
            </a:xfrm>
            <a:prstGeom prst="line">
              <a:avLst/>
            </a:prstGeom>
            <a:grpFill/>
            <a:ln w="28575" cap="flat" cmpd="sng" algn="ctr">
              <a:solidFill>
                <a:srgbClr val="F79646">
                  <a:lumMod val="75000"/>
                </a:srgbClr>
              </a:solidFill>
              <a:prstDash val="solid"/>
            </a:ln>
            <a:effectLst/>
          </p:spPr>
        </p:cxnSp>
      </p:grpSp>
      <p:sp>
        <p:nvSpPr>
          <p:cNvPr id="331" name="Tekstvak 330"/>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sp>
        <p:nvSpPr>
          <p:cNvPr id="332" name="Titel 1"/>
          <p:cNvSpPr>
            <a:spLocks noGrp="1"/>
          </p:cNvSpPr>
          <p:nvPr>
            <p:ph type="title"/>
          </p:nvPr>
        </p:nvSpPr>
        <p:spPr>
          <a:xfrm>
            <a:off x="391500" y="753258"/>
            <a:ext cx="6075000" cy="400050"/>
          </a:xfrm>
        </p:spPr>
        <p:txBody>
          <a:bodyPr/>
          <a:lstStyle/>
          <a:p>
            <a:r>
              <a:rPr lang="nl-NL" dirty="0">
                <a:solidFill>
                  <a:schemeClr val="tx1"/>
                </a:solidFill>
              </a:rPr>
              <a:t>Complementsysteem en indringers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4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4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3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2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cxnSp>
        <p:nvCxnSpPr>
          <p:cNvPr id="200" name="Rechte verbindingslijn 199"/>
          <p:cNvCxnSpPr/>
          <p:nvPr/>
        </p:nvCxnSpPr>
        <p:spPr>
          <a:xfrm>
            <a:off x="397940" y="1430900"/>
            <a:ext cx="5454606" cy="0"/>
          </a:xfrm>
          <a:prstGeom prst="line">
            <a:avLst/>
          </a:prstGeom>
          <a:noFill/>
          <a:ln w="57150" cap="flat" cmpd="sng" algn="ctr">
            <a:solidFill>
              <a:srgbClr val="C00000"/>
            </a:solidFill>
            <a:prstDash val="solid"/>
          </a:ln>
          <a:effectLst/>
        </p:spPr>
      </p:cxnSp>
      <p:sp>
        <p:nvSpPr>
          <p:cNvPr id="201" name="Ovaal 200"/>
          <p:cNvSpPr/>
          <p:nvPr/>
        </p:nvSpPr>
        <p:spPr>
          <a:xfrm>
            <a:off x="451946" y="14577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2" name="Ovaal 201"/>
          <p:cNvSpPr/>
          <p:nvPr/>
        </p:nvSpPr>
        <p:spPr>
          <a:xfrm>
            <a:off x="1802096"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3" name="Ovaal 202"/>
          <p:cNvSpPr/>
          <p:nvPr/>
        </p:nvSpPr>
        <p:spPr>
          <a:xfrm>
            <a:off x="3152246"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4" name="Ovaal 203"/>
          <p:cNvSpPr/>
          <p:nvPr/>
        </p:nvSpPr>
        <p:spPr>
          <a:xfrm>
            <a:off x="4502396" y="1444348"/>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05" name="Rechte verbindingslijn 204"/>
          <p:cNvCxnSpPr/>
          <p:nvPr/>
        </p:nvCxnSpPr>
        <p:spPr>
          <a:xfrm>
            <a:off x="397940" y="3975906"/>
            <a:ext cx="5454606" cy="0"/>
          </a:xfrm>
          <a:prstGeom prst="line">
            <a:avLst/>
          </a:prstGeom>
          <a:noFill/>
          <a:ln w="57150" cap="flat" cmpd="sng" algn="ctr">
            <a:solidFill>
              <a:srgbClr val="C00000"/>
            </a:solidFill>
            <a:prstDash val="solid"/>
          </a:ln>
          <a:effectLst/>
        </p:spPr>
      </p:cxnSp>
      <p:sp>
        <p:nvSpPr>
          <p:cNvPr id="206" name="Rechteraccolade 205"/>
          <p:cNvSpPr/>
          <p:nvPr/>
        </p:nvSpPr>
        <p:spPr>
          <a:xfrm>
            <a:off x="5960558" y="1437624"/>
            <a:ext cx="270030" cy="2538282"/>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8" name="Ovaal 207"/>
          <p:cNvSpPr/>
          <p:nvPr/>
        </p:nvSpPr>
        <p:spPr>
          <a:xfrm>
            <a:off x="451946" y="351696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9" name="Ovaal 208"/>
          <p:cNvSpPr/>
          <p:nvPr/>
        </p:nvSpPr>
        <p:spPr>
          <a:xfrm>
            <a:off x="1802096"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0" name="Ovaal 209"/>
          <p:cNvSpPr/>
          <p:nvPr/>
        </p:nvSpPr>
        <p:spPr>
          <a:xfrm>
            <a:off x="3152246"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1" name="Ovaal 210"/>
          <p:cNvSpPr/>
          <p:nvPr/>
        </p:nvSpPr>
        <p:spPr>
          <a:xfrm>
            <a:off x="4502396" y="3503516"/>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4" name="Groep 109"/>
          <p:cNvGrpSpPr/>
          <p:nvPr/>
        </p:nvGrpSpPr>
        <p:grpSpPr>
          <a:xfrm>
            <a:off x="1329825" y="2315167"/>
            <a:ext cx="162018" cy="216024"/>
            <a:chOff x="899592" y="2708920"/>
            <a:chExt cx="216024" cy="288032"/>
          </a:xfrm>
          <a:solidFill>
            <a:srgbClr val="F79646">
              <a:lumMod val="75000"/>
            </a:srgbClr>
          </a:solidFill>
        </p:grpSpPr>
        <p:sp>
          <p:nvSpPr>
            <p:cNvPr id="289" name="Golf 288"/>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90" name="Rechte verbindingslijn 289"/>
            <p:cNvCxnSpPr>
              <a:stCxn id="289" idx="1"/>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7" name="Groep 112"/>
          <p:cNvGrpSpPr/>
          <p:nvPr/>
        </p:nvGrpSpPr>
        <p:grpSpPr>
          <a:xfrm>
            <a:off x="1167807" y="2517743"/>
            <a:ext cx="486054" cy="253916"/>
            <a:chOff x="755576" y="3051030"/>
            <a:chExt cx="648072" cy="338554"/>
          </a:xfrm>
        </p:grpSpPr>
        <p:sp>
          <p:nvSpPr>
            <p:cNvPr id="287" name="Afgeronde rechthoek 286"/>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8" name="Tekstvak 287"/>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8" name="Groep 115"/>
          <p:cNvGrpSpPr/>
          <p:nvPr/>
        </p:nvGrpSpPr>
        <p:grpSpPr>
          <a:xfrm>
            <a:off x="2085909" y="2801221"/>
            <a:ext cx="486054" cy="253916"/>
            <a:chOff x="755576" y="3051030"/>
            <a:chExt cx="648072" cy="338554"/>
          </a:xfrm>
        </p:grpSpPr>
        <p:sp>
          <p:nvSpPr>
            <p:cNvPr id="285" name="Afgeronde rechthoek 284"/>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6" name="Tekstvak 285"/>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9" name="Groep 127"/>
          <p:cNvGrpSpPr/>
          <p:nvPr/>
        </p:nvGrpSpPr>
        <p:grpSpPr>
          <a:xfrm>
            <a:off x="2301933" y="2591921"/>
            <a:ext cx="162018" cy="216024"/>
            <a:chOff x="899592" y="2708920"/>
            <a:chExt cx="216024" cy="288032"/>
          </a:xfrm>
          <a:solidFill>
            <a:srgbClr val="F79646">
              <a:lumMod val="75000"/>
            </a:srgbClr>
          </a:solidFill>
        </p:grpSpPr>
        <p:sp>
          <p:nvSpPr>
            <p:cNvPr id="283" name="Golf 282"/>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84" name="Rechte verbindingslijn 283"/>
            <p:cNvCxnSpPr>
              <a:stCxn id="283" idx="1"/>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12" name="Groep 139"/>
          <p:cNvGrpSpPr/>
          <p:nvPr/>
        </p:nvGrpSpPr>
        <p:grpSpPr>
          <a:xfrm>
            <a:off x="4657162" y="2207155"/>
            <a:ext cx="162018" cy="216024"/>
            <a:chOff x="899592" y="2708920"/>
            <a:chExt cx="216024" cy="288032"/>
          </a:xfrm>
          <a:solidFill>
            <a:srgbClr val="F79646">
              <a:lumMod val="75000"/>
            </a:srgbClr>
          </a:solidFill>
        </p:grpSpPr>
        <p:sp>
          <p:nvSpPr>
            <p:cNvPr id="281" name="Golf 280"/>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82" name="Rechte verbindingslijn 281"/>
            <p:cNvCxnSpPr>
              <a:stCxn id="281" idx="1"/>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15" name="Groep 145"/>
          <p:cNvGrpSpPr/>
          <p:nvPr/>
        </p:nvGrpSpPr>
        <p:grpSpPr>
          <a:xfrm>
            <a:off x="4015378" y="3017245"/>
            <a:ext cx="162018" cy="216024"/>
            <a:chOff x="899592" y="2708920"/>
            <a:chExt cx="216024" cy="288032"/>
          </a:xfrm>
          <a:solidFill>
            <a:srgbClr val="F79646">
              <a:lumMod val="75000"/>
            </a:srgbClr>
          </a:solidFill>
        </p:grpSpPr>
        <p:sp>
          <p:nvSpPr>
            <p:cNvPr id="279" name="Golf 278"/>
            <p:cNvSpPr/>
            <p:nvPr/>
          </p:nvSpPr>
          <p:spPr>
            <a:xfrm>
              <a:off x="899592" y="2708920"/>
              <a:ext cx="216024" cy="144016"/>
            </a:xfrm>
            <a:prstGeom prst="wave">
              <a:avLst/>
            </a:prstGeom>
            <a:grpFill/>
            <a:ln w="25400" cap="flat" cmpd="sng" algn="ctr">
              <a:solidFill>
                <a:srgbClr val="F7964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80" name="Rechte verbindingslijn 279"/>
            <p:cNvCxnSpPr>
              <a:stCxn id="279" idx="1"/>
            </p:cNvCxnSpPr>
            <p:nvPr/>
          </p:nvCxnSpPr>
          <p:spPr>
            <a:xfrm>
              <a:off x="899592" y="2780928"/>
              <a:ext cx="0" cy="216024"/>
            </a:xfrm>
            <a:prstGeom prst="line">
              <a:avLst/>
            </a:prstGeom>
            <a:grpFill/>
            <a:ln w="28575" cap="flat" cmpd="sng" algn="ctr">
              <a:solidFill>
                <a:srgbClr val="F79646">
                  <a:lumMod val="75000"/>
                </a:srgbClr>
              </a:solidFill>
              <a:prstDash val="solid"/>
            </a:ln>
            <a:effectLst/>
          </p:spPr>
        </p:cxnSp>
      </p:grpSp>
      <p:grpSp>
        <p:nvGrpSpPr>
          <p:cNvPr id="16" name="Groep 148"/>
          <p:cNvGrpSpPr/>
          <p:nvPr/>
        </p:nvGrpSpPr>
        <p:grpSpPr>
          <a:xfrm>
            <a:off x="3853360" y="3219821"/>
            <a:ext cx="486054" cy="253916"/>
            <a:chOff x="755576" y="3051030"/>
            <a:chExt cx="648072" cy="338554"/>
          </a:xfrm>
        </p:grpSpPr>
        <p:sp>
          <p:nvSpPr>
            <p:cNvPr id="277" name="Afgeronde rechthoek 276"/>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8" name="Tekstvak 277"/>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17" name="Groep 151"/>
          <p:cNvGrpSpPr/>
          <p:nvPr/>
        </p:nvGrpSpPr>
        <p:grpSpPr>
          <a:xfrm>
            <a:off x="4387132" y="2409731"/>
            <a:ext cx="486054" cy="253916"/>
            <a:chOff x="755576" y="3051030"/>
            <a:chExt cx="648072" cy="338554"/>
          </a:xfrm>
        </p:grpSpPr>
        <p:sp>
          <p:nvSpPr>
            <p:cNvPr id="275" name="Afgeronde rechthoek 274"/>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6" name="Tekstvak 275"/>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18" name="Groep 157"/>
          <p:cNvGrpSpPr/>
          <p:nvPr/>
        </p:nvGrpSpPr>
        <p:grpSpPr>
          <a:xfrm>
            <a:off x="222595" y="2055331"/>
            <a:ext cx="398213" cy="398213"/>
            <a:chOff x="2627784" y="476672"/>
            <a:chExt cx="720080" cy="720080"/>
          </a:xfrm>
        </p:grpSpPr>
        <p:sp>
          <p:nvSpPr>
            <p:cNvPr id="273" name="Cirkel 272"/>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4" name="Ovaal 273"/>
            <p:cNvSpPr/>
            <p:nvPr/>
          </p:nvSpPr>
          <p:spPr>
            <a:xfrm>
              <a:off x="2996789" y="566610"/>
              <a:ext cx="72008" cy="72008"/>
            </a:xfrm>
            <a:prstGeom prst="ellipse">
              <a:avLst/>
            </a:prstGeom>
            <a:solidFill>
              <a:sysClr val="windowText" lastClr="0000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221" name="Ovaal 220"/>
          <p:cNvSpPr/>
          <p:nvPr/>
        </p:nvSpPr>
        <p:spPr>
          <a:xfrm>
            <a:off x="654642" y="2163343"/>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2" name="Ovaal 221"/>
          <p:cNvSpPr/>
          <p:nvPr/>
        </p:nvSpPr>
        <p:spPr>
          <a:xfrm>
            <a:off x="587189" y="2237520"/>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3" name="Ovaal 222"/>
          <p:cNvSpPr/>
          <p:nvPr/>
        </p:nvSpPr>
        <p:spPr>
          <a:xfrm>
            <a:off x="708648" y="227135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4" name="Ovaal 223"/>
          <p:cNvSpPr/>
          <p:nvPr/>
        </p:nvSpPr>
        <p:spPr>
          <a:xfrm>
            <a:off x="762654" y="2109337"/>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5" name="Ovaal 224"/>
          <p:cNvSpPr/>
          <p:nvPr/>
        </p:nvSpPr>
        <p:spPr>
          <a:xfrm>
            <a:off x="816660" y="2217349"/>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6" name="Ovaal 225"/>
          <p:cNvSpPr/>
          <p:nvPr/>
        </p:nvSpPr>
        <p:spPr>
          <a:xfrm>
            <a:off x="816660" y="2325361"/>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7" name="Ovaal 226"/>
          <p:cNvSpPr/>
          <p:nvPr/>
        </p:nvSpPr>
        <p:spPr>
          <a:xfrm>
            <a:off x="1086690" y="2055331"/>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8" name="Ovaal 227"/>
          <p:cNvSpPr/>
          <p:nvPr/>
        </p:nvSpPr>
        <p:spPr>
          <a:xfrm>
            <a:off x="1032684" y="227135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9" name="Ovaal 228"/>
          <p:cNvSpPr/>
          <p:nvPr/>
        </p:nvSpPr>
        <p:spPr>
          <a:xfrm>
            <a:off x="762654" y="2757409"/>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0" name="Ovaal 229"/>
          <p:cNvSpPr/>
          <p:nvPr/>
        </p:nvSpPr>
        <p:spPr>
          <a:xfrm>
            <a:off x="2760876" y="200132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1" name="Ovaal 230"/>
          <p:cNvSpPr/>
          <p:nvPr/>
        </p:nvSpPr>
        <p:spPr>
          <a:xfrm>
            <a:off x="5191146" y="2379367"/>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2" name="Ovaal 231"/>
          <p:cNvSpPr/>
          <p:nvPr/>
        </p:nvSpPr>
        <p:spPr>
          <a:xfrm>
            <a:off x="2760876" y="2595391"/>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3" name="Ovaal 232"/>
          <p:cNvSpPr/>
          <p:nvPr/>
        </p:nvSpPr>
        <p:spPr>
          <a:xfrm>
            <a:off x="3354942" y="227135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4" name="Ovaal 233"/>
          <p:cNvSpPr/>
          <p:nvPr/>
        </p:nvSpPr>
        <p:spPr>
          <a:xfrm>
            <a:off x="2976900" y="2973433"/>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5" name="Ovaal 234"/>
          <p:cNvSpPr/>
          <p:nvPr/>
        </p:nvSpPr>
        <p:spPr>
          <a:xfrm>
            <a:off x="3840996" y="200132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6" name="Ovaal 235"/>
          <p:cNvSpPr/>
          <p:nvPr/>
        </p:nvSpPr>
        <p:spPr>
          <a:xfrm>
            <a:off x="3408948" y="2703403"/>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7" name="Ovaal 236"/>
          <p:cNvSpPr/>
          <p:nvPr/>
        </p:nvSpPr>
        <p:spPr>
          <a:xfrm>
            <a:off x="5623194" y="200132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8" name="Ovaal 237"/>
          <p:cNvSpPr/>
          <p:nvPr/>
        </p:nvSpPr>
        <p:spPr>
          <a:xfrm>
            <a:off x="3624972" y="3243463"/>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9" name="Ovaal 238"/>
          <p:cNvSpPr/>
          <p:nvPr/>
        </p:nvSpPr>
        <p:spPr>
          <a:xfrm>
            <a:off x="1950786" y="2703403"/>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0" name="Ovaal 239"/>
          <p:cNvSpPr/>
          <p:nvPr/>
        </p:nvSpPr>
        <p:spPr>
          <a:xfrm>
            <a:off x="2875176" y="211562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9" name="Groep 226"/>
          <p:cNvGrpSpPr/>
          <p:nvPr/>
        </p:nvGrpSpPr>
        <p:grpSpPr>
          <a:xfrm>
            <a:off x="2598859" y="3081445"/>
            <a:ext cx="398213" cy="398213"/>
            <a:chOff x="2627784" y="476672"/>
            <a:chExt cx="720080" cy="720080"/>
          </a:xfrm>
        </p:grpSpPr>
        <p:sp>
          <p:nvSpPr>
            <p:cNvPr id="271" name="Cirkel 270"/>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2" name="Ovaal 271"/>
            <p:cNvSpPr/>
            <p:nvPr/>
          </p:nvSpPr>
          <p:spPr>
            <a:xfrm>
              <a:off x="2996789" y="566610"/>
              <a:ext cx="72008" cy="72008"/>
            </a:xfrm>
            <a:prstGeom prst="ellipse">
              <a:avLst/>
            </a:prstGeom>
            <a:solidFill>
              <a:sysClr val="windowText" lastClr="0000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242" name="Ovaal 241"/>
          <p:cNvSpPr/>
          <p:nvPr/>
        </p:nvSpPr>
        <p:spPr>
          <a:xfrm>
            <a:off x="3030906" y="3189457"/>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3" name="Ovaal 242"/>
          <p:cNvSpPr/>
          <p:nvPr/>
        </p:nvSpPr>
        <p:spPr>
          <a:xfrm>
            <a:off x="2963453" y="3263634"/>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4" name="Ovaal 243"/>
          <p:cNvSpPr/>
          <p:nvPr/>
        </p:nvSpPr>
        <p:spPr>
          <a:xfrm>
            <a:off x="3084912" y="3297469"/>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5" name="Ovaal 244"/>
          <p:cNvSpPr/>
          <p:nvPr/>
        </p:nvSpPr>
        <p:spPr>
          <a:xfrm>
            <a:off x="3138918" y="3135451"/>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6" name="Ovaal 245"/>
          <p:cNvSpPr/>
          <p:nvPr/>
        </p:nvSpPr>
        <p:spPr>
          <a:xfrm>
            <a:off x="3192924" y="3243463"/>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7" name="Ovaal 246"/>
          <p:cNvSpPr/>
          <p:nvPr/>
        </p:nvSpPr>
        <p:spPr>
          <a:xfrm>
            <a:off x="3192924" y="335147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0" name="Groep 244"/>
          <p:cNvGrpSpPr/>
          <p:nvPr/>
        </p:nvGrpSpPr>
        <p:grpSpPr>
          <a:xfrm>
            <a:off x="4165033" y="1839307"/>
            <a:ext cx="398213" cy="398213"/>
            <a:chOff x="2627784" y="476672"/>
            <a:chExt cx="720080" cy="720080"/>
          </a:xfrm>
        </p:grpSpPr>
        <p:sp>
          <p:nvSpPr>
            <p:cNvPr id="269" name="Cirkel 268"/>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0" name="Ovaal 269"/>
            <p:cNvSpPr/>
            <p:nvPr/>
          </p:nvSpPr>
          <p:spPr>
            <a:xfrm>
              <a:off x="2996789" y="566610"/>
              <a:ext cx="72008" cy="72008"/>
            </a:xfrm>
            <a:prstGeom prst="ellipse">
              <a:avLst/>
            </a:prstGeom>
            <a:solidFill>
              <a:sysClr val="windowText" lastClr="0000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249" name="Ovaal 248"/>
          <p:cNvSpPr/>
          <p:nvPr/>
        </p:nvSpPr>
        <p:spPr>
          <a:xfrm>
            <a:off x="4597080" y="1947319"/>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0" name="Ovaal 249"/>
          <p:cNvSpPr/>
          <p:nvPr/>
        </p:nvSpPr>
        <p:spPr>
          <a:xfrm>
            <a:off x="4529627" y="2021496"/>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1" name="Ovaal 250"/>
          <p:cNvSpPr/>
          <p:nvPr/>
        </p:nvSpPr>
        <p:spPr>
          <a:xfrm>
            <a:off x="4651086" y="2055331"/>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2" name="Ovaal 251"/>
          <p:cNvSpPr/>
          <p:nvPr/>
        </p:nvSpPr>
        <p:spPr>
          <a:xfrm>
            <a:off x="4705092" y="1893313"/>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3" name="Ovaal 252"/>
          <p:cNvSpPr/>
          <p:nvPr/>
        </p:nvSpPr>
        <p:spPr>
          <a:xfrm>
            <a:off x="4759098" y="2001325"/>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4" name="Ovaal 253"/>
          <p:cNvSpPr/>
          <p:nvPr/>
        </p:nvSpPr>
        <p:spPr>
          <a:xfrm>
            <a:off x="4759098" y="2109337"/>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5" name="Ovaal 254"/>
          <p:cNvSpPr/>
          <p:nvPr/>
        </p:nvSpPr>
        <p:spPr>
          <a:xfrm>
            <a:off x="5305446" y="2493667"/>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6" name="Ovaal 255"/>
          <p:cNvSpPr/>
          <p:nvPr/>
        </p:nvSpPr>
        <p:spPr>
          <a:xfrm>
            <a:off x="5623194" y="3135451"/>
            <a:ext cx="54006" cy="54006"/>
          </a:xfrm>
          <a:prstGeom prst="ellipse">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1" name="Groep 257"/>
          <p:cNvGrpSpPr/>
          <p:nvPr/>
        </p:nvGrpSpPr>
        <p:grpSpPr>
          <a:xfrm>
            <a:off x="924672" y="2571750"/>
            <a:ext cx="540060" cy="486054"/>
            <a:chOff x="1187624" y="3429000"/>
            <a:chExt cx="720080" cy="648072"/>
          </a:xfrm>
        </p:grpSpPr>
        <p:sp>
          <p:nvSpPr>
            <p:cNvPr id="267" name="7-punts ster 266"/>
            <p:cNvSpPr/>
            <p:nvPr/>
          </p:nvSpPr>
          <p:spPr>
            <a:xfrm>
              <a:off x="1187624" y="3429000"/>
              <a:ext cx="720080" cy="648072"/>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8" name="Tekstvak 267"/>
            <p:cNvSpPr txBox="1"/>
            <p:nvPr/>
          </p:nvSpPr>
          <p:spPr>
            <a:xfrm>
              <a:off x="1214807" y="3608876"/>
              <a:ext cx="648072" cy="338555"/>
            </a:xfrm>
            <a:prstGeom prst="rect">
              <a:avLst/>
            </a:prstGeom>
            <a:noFill/>
          </p:spPr>
          <p:txBody>
            <a:bodyPr wrap="square" rtlCol="0">
              <a:spAutoFit/>
            </a:bodyPr>
            <a:lstStyle/>
            <a:p>
              <a:pPr algn="ctr" defTabSz="685800">
                <a:defRPr/>
              </a:pPr>
              <a:r>
                <a:rPr lang="nl-NL" sz="1050" kern="0" dirty="0">
                  <a:solidFill>
                    <a:prstClr val="white"/>
                  </a:solidFill>
                </a:rPr>
                <a:t>WBC</a:t>
              </a:r>
            </a:p>
          </p:txBody>
        </p:sp>
      </p:grpSp>
      <p:grpSp>
        <p:nvGrpSpPr>
          <p:cNvPr id="22" name="Groep 258"/>
          <p:cNvGrpSpPr/>
          <p:nvPr/>
        </p:nvGrpSpPr>
        <p:grpSpPr>
          <a:xfrm>
            <a:off x="1788768" y="1923678"/>
            <a:ext cx="540060" cy="486054"/>
            <a:chOff x="1187624" y="3429000"/>
            <a:chExt cx="720080" cy="648072"/>
          </a:xfrm>
        </p:grpSpPr>
        <p:sp>
          <p:nvSpPr>
            <p:cNvPr id="265" name="7-punts ster 264"/>
            <p:cNvSpPr/>
            <p:nvPr/>
          </p:nvSpPr>
          <p:spPr>
            <a:xfrm>
              <a:off x="1187624" y="3429000"/>
              <a:ext cx="720080" cy="648072"/>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6" name="Tekstvak 265"/>
            <p:cNvSpPr txBox="1"/>
            <p:nvPr/>
          </p:nvSpPr>
          <p:spPr>
            <a:xfrm>
              <a:off x="1214807" y="3608876"/>
              <a:ext cx="648072" cy="338555"/>
            </a:xfrm>
            <a:prstGeom prst="rect">
              <a:avLst/>
            </a:prstGeom>
            <a:noFill/>
          </p:spPr>
          <p:txBody>
            <a:bodyPr wrap="square" rtlCol="0">
              <a:spAutoFit/>
            </a:bodyPr>
            <a:lstStyle/>
            <a:p>
              <a:pPr algn="ctr" defTabSz="685800">
                <a:defRPr/>
              </a:pPr>
              <a:r>
                <a:rPr lang="nl-NL" sz="1050" kern="0" dirty="0">
                  <a:solidFill>
                    <a:prstClr val="white"/>
                  </a:solidFill>
                </a:rPr>
                <a:t>WBC</a:t>
              </a:r>
            </a:p>
          </p:txBody>
        </p:sp>
      </p:grpSp>
      <p:grpSp>
        <p:nvGrpSpPr>
          <p:cNvPr id="23" name="Groep 261"/>
          <p:cNvGrpSpPr/>
          <p:nvPr/>
        </p:nvGrpSpPr>
        <p:grpSpPr>
          <a:xfrm>
            <a:off x="4165032" y="3003798"/>
            <a:ext cx="540060" cy="486054"/>
            <a:chOff x="1187624" y="3429000"/>
            <a:chExt cx="720080" cy="648072"/>
          </a:xfrm>
        </p:grpSpPr>
        <p:sp>
          <p:nvSpPr>
            <p:cNvPr id="263" name="7-punts ster 262"/>
            <p:cNvSpPr/>
            <p:nvPr/>
          </p:nvSpPr>
          <p:spPr>
            <a:xfrm>
              <a:off x="1187624" y="3429000"/>
              <a:ext cx="720080" cy="648072"/>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4" name="Tekstvak 263"/>
            <p:cNvSpPr txBox="1"/>
            <p:nvPr/>
          </p:nvSpPr>
          <p:spPr>
            <a:xfrm>
              <a:off x="1214807" y="3608876"/>
              <a:ext cx="648072" cy="338555"/>
            </a:xfrm>
            <a:prstGeom prst="rect">
              <a:avLst/>
            </a:prstGeom>
            <a:noFill/>
          </p:spPr>
          <p:txBody>
            <a:bodyPr wrap="square" rtlCol="0">
              <a:spAutoFit/>
            </a:bodyPr>
            <a:lstStyle/>
            <a:p>
              <a:pPr algn="ctr" defTabSz="685800">
                <a:defRPr/>
              </a:pPr>
              <a:r>
                <a:rPr lang="nl-NL" sz="1050" kern="0" dirty="0">
                  <a:solidFill>
                    <a:prstClr val="white"/>
                  </a:solidFill>
                </a:rPr>
                <a:t>WBC</a:t>
              </a:r>
            </a:p>
          </p:txBody>
        </p:sp>
      </p:grpSp>
      <p:grpSp>
        <p:nvGrpSpPr>
          <p:cNvPr id="24" name="Groep 264"/>
          <p:cNvGrpSpPr/>
          <p:nvPr/>
        </p:nvGrpSpPr>
        <p:grpSpPr>
          <a:xfrm>
            <a:off x="4759098" y="2517744"/>
            <a:ext cx="540060" cy="486054"/>
            <a:chOff x="1187624" y="3429000"/>
            <a:chExt cx="720080" cy="648072"/>
          </a:xfrm>
        </p:grpSpPr>
        <p:sp>
          <p:nvSpPr>
            <p:cNvPr id="261" name="7-punts ster 260"/>
            <p:cNvSpPr/>
            <p:nvPr/>
          </p:nvSpPr>
          <p:spPr>
            <a:xfrm>
              <a:off x="1187624" y="3429000"/>
              <a:ext cx="720080" cy="648072"/>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2" name="Tekstvak 261"/>
            <p:cNvSpPr txBox="1"/>
            <p:nvPr/>
          </p:nvSpPr>
          <p:spPr>
            <a:xfrm>
              <a:off x="1214807" y="3608876"/>
              <a:ext cx="648072" cy="338555"/>
            </a:xfrm>
            <a:prstGeom prst="rect">
              <a:avLst/>
            </a:prstGeom>
            <a:noFill/>
          </p:spPr>
          <p:txBody>
            <a:bodyPr wrap="square" rtlCol="0">
              <a:spAutoFit/>
            </a:bodyPr>
            <a:lstStyle/>
            <a:p>
              <a:pPr algn="ctr" defTabSz="685800">
                <a:defRPr/>
              </a:pPr>
              <a:r>
                <a:rPr lang="nl-NL" sz="1050" kern="0" dirty="0">
                  <a:solidFill>
                    <a:prstClr val="white"/>
                  </a:solidFill>
                </a:rPr>
                <a:t>WBC</a:t>
              </a:r>
            </a:p>
          </p:txBody>
        </p:sp>
      </p:grpSp>
      <p:sp>
        <p:nvSpPr>
          <p:cNvPr id="291" name="Tekstvak 290"/>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sp>
        <p:nvSpPr>
          <p:cNvPr id="294" name="Titel 1"/>
          <p:cNvSpPr>
            <a:spLocks noGrp="1"/>
          </p:cNvSpPr>
          <p:nvPr>
            <p:ph type="title"/>
          </p:nvPr>
        </p:nvSpPr>
        <p:spPr>
          <a:xfrm>
            <a:off x="391500" y="753258"/>
            <a:ext cx="6075000" cy="400050"/>
          </a:xfrm>
        </p:spPr>
        <p:txBody>
          <a:bodyPr/>
          <a:lstStyle/>
          <a:p>
            <a:r>
              <a:rPr lang="nl-NL" dirty="0">
                <a:solidFill>
                  <a:schemeClr val="tx1"/>
                </a:solidFill>
              </a:rPr>
              <a:t>Complementsysteem en indringers</a:t>
            </a:r>
          </a:p>
        </p:txBody>
      </p:sp>
      <p:sp>
        <p:nvSpPr>
          <p:cNvPr id="296" name="Tijdelijke aanduiding voor inhoud 2"/>
          <p:cNvSpPr>
            <a:spLocks noGrp="1"/>
          </p:cNvSpPr>
          <p:nvPr>
            <p:ph idx="1"/>
          </p:nvPr>
        </p:nvSpPr>
        <p:spPr>
          <a:xfrm>
            <a:off x="391500" y="3975906"/>
            <a:ext cx="6075000" cy="317076"/>
          </a:xfrm>
        </p:spPr>
        <p:txBody>
          <a:bodyPr/>
          <a:lstStyle/>
          <a:p>
            <a:pPr>
              <a:buClrTx/>
              <a:buNone/>
            </a:pPr>
            <a:endParaRPr lang="nl-NL" dirty="0"/>
          </a:p>
          <a:p>
            <a:pPr>
              <a:buClrTx/>
            </a:pPr>
            <a:r>
              <a:rPr lang="nl-NL" dirty="0"/>
              <a:t>Aantrekken van witte bloedlichaampjes om indringers op te ruimen.</a:t>
            </a:r>
          </a:p>
          <a:p>
            <a:pPr lvl="1">
              <a:buNone/>
            </a:pPr>
            <a:endParaRPr lang="nl-NL" dirty="0"/>
          </a:p>
          <a:p>
            <a:pPr>
              <a:buClrTx/>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Zelf indringers kapot maken m.b.v. </a:t>
            </a:r>
            <a:r>
              <a:rPr lang="nl-NL" dirty="0" err="1"/>
              <a:t>Membrane</a:t>
            </a:r>
            <a:r>
              <a:rPr lang="nl-NL" dirty="0"/>
              <a:t> </a:t>
            </a:r>
            <a:r>
              <a:rPr lang="nl-NL" dirty="0" err="1"/>
              <a:t>Attack</a:t>
            </a:r>
            <a:r>
              <a:rPr lang="nl-NL" dirty="0"/>
              <a:t> Complex.</a:t>
            </a:r>
          </a:p>
          <a:p>
            <a:pPr lvl="1">
              <a:buNone/>
            </a:pPr>
            <a:endParaRPr lang="nl-NL" dirty="0"/>
          </a:p>
          <a:p>
            <a:pPr>
              <a:buClrTx/>
            </a:pPr>
            <a:endParaRPr lang="nl-NL" dirty="0"/>
          </a:p>
        </p:txBody>
      </p:sp>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075000" cy="400050"/>
          </a:xfrm>
        </p:spPr>
        <p:txBody>
          <a:bodyPr/>
          <a:lstStyle/>
          <a:p>
            <a:r>
              <a:rPr lang="nl-NL" dirty="0">
                <a:solidFill>
                  <a:schemeClr val="tx1"/>
                </a:solidFill>
              </a:rPr>
              <a:t>Complementsysteem en indringers</a:t>
            </a:r>
          </a:p>
        </p:txBody>
      </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grpSp>
        <p:nvGrpSpPr>
          <p:cNvPr id="7" name="Groep 249"/>
          <p:cNvGrpSpPr/>
          <p:nvPr/>
        </p:nvGrpSpPr>
        <p:grpSpPr>
          <a:xfrm>
            <a:off x="404664" y="1430901"/>
            <a:ext cx="5832648" cy="2545006"/>
            <a:chOff x="485315" y="1907867"/>
            <a:chExt cx="7776864" cy="3393341"/>
          </a:xfrm>
        </p:grpSpPr>
        <p:cxnSp>
          <p:nvCxnSpPr>
            <p:cNvPr id="251" name="Rechte verbindingslijn 250"/>
            <p:cNvCxnSpPr/>
            <p:nvPr/>
          </p:nvCxnSpPr>
          <p:spPr>
            <a:xfrm>
              <a:off x="485315" y="1907867"/>
              <a:ext cx="7272808" cy="0"/>
            </a:xfrm>
            <a:prstGeom prst="line">
              <a:avLst/>
            </a:prstGeom>
            <a:noFill/>
            <a:ln w="57150" cap="flat" cmpd="sng" algn="ctr">
              <a:solidFill>
                <a:srgbClr val="C00000"/>
              </a:solidFill>
              <a:prstDash val="solid"/>
            </a:ln>
            <a:effectLst/>
          </p:spPr>
        </p:cxnSp>
        <p:sp>
          <p:nvSpPr>
            <p:cNvPr id="252" name="Ovaal 251"/>
            <p:cNvSpPr/>
            <p:nvPr/>
          </p:nvSpPr>
          <p:spPr>
            <a:xfrm>
              <a:off x="557323" y="194372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3" name="Ovaal 252"/>
            <p:cNvSpPr/>
            <p:nvPr/>
          </p:nvSpPr>
          <p:spPr>
            <a:xfrm>
              <a:off x="2357523" y="193476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4" name="Ovaal 253"/>
            <p:cNvSpPr/>
            <p:nvPr/>
          </p:nvSpPr>
          <p:spPr>
            <a:xfrm>
              <a:off x="4157723" y="193476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5" name="Ovaal 254"/>
            <p:cNvSpPr/>
            <p:nvPr/>
          </p:nvSpPr>
          <p:spPr>
            <a:xfrm>
              <a:off x="5957923" y="192579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256" name="Rechte verbindingslijn 255"/>
            <p:cNvCxnSpPr/>
            <p:nvPr/>
          </p:nvCxnSpPr>
          <p:spPr>
            <a:xfrm>
              <a:off x="485315" y="5301208"/>
              <a:ext cx="7272808" cy="0"/>
            </a:xfrm>
            <a:prstGeom prst="line">
              <a:avLst/>
            </a:prstGeom>
            <a:noFill/>
            <a:ln w="57150" cap="flat" cmpd="sng" algn="ctr">
              <a:solidFill>
                <a:srgbClr val="C00000"/>
              </a:solidFill>
              <a:prstDash val="solid"/>
            </a:ln>
            <a:effectLst/>
          </p:spPr>
        </p:cxnSp>
        <p:sp>
          <p:nvSpPr>
            <p:cNvPr id="257" name="Rechteraccolade 256"/>
            <p:cNvSpPr/>
            <p:nvPr/>
          </p:nvSpPr>
          <p:spPr>
            <a:xfrm>
              <a:off x="7902139" y="1916832"/>
              <a:ext cx="360040" cy="3384376"/>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8" name="Ovaal 257"/>
            <p:cNvSpPr/>
            <p:nvPr/>
          </p:nvSpPr>
          <p:spPr>
            <a:xfrm>
              <a:off x="557323" y="4689284"/>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9" name="Ovaal 258"/>
            <p:cNvSpPr/>
            <p:nvPr/>
          </p:nvSpPr>
          <p:spPr>
            <a:xfrm>
              <a:off x="2357523" y="4680319"/>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0" name="Ovaal 259"/>
            <p:cNvSpPr/>
            <p:nvPr/>
          </p:nvSpPr>
          <p:spPr>
            <a:xfrm>
              <a:off x="4157723" y="4680319"/>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1" name="Ovaal 260"/>
            <p:cNvSpPr/>
            <p:nvPr/>
          </p:nvSpPr>
          <p:spPr>
            <a:xfrm>
              <a:off x="5957923" y="4671354"/>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8" name="Groep 112"/>
            <p:cNvGrpSpPr/>
            <p:nvPr/>
          </p:nvGrpSpPr>
          <p:grpSpPr>
            <a:xfrm>
              <a:off x="1079756" y="3356991"/>
              <a:ext cx="648072" cy="338554"/>
              <a:chOff x="755576" y="3051030"/>
              <a:chExt cx="648072" cy="338554"/>
            </a:xfrm>
          </p:grpSpPr>
          <p:sp>
            <p:nvSpPr>
              <p:cNvPr id="290" name="Afgeronde rechthoek 289"/>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1" name="Tekstvak 290"/>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9" name="Groep 115"/>
            <p:cNvGrpSpPr/>
            <p:nvPr/>
          </p:nvGrpSpPr>
          <p:grpSpPr>
            <a:xfrm>
              <a:off x="2303892" y="3734961"/>
              <a:ext cx="648072" cy="338554"/>
              <a:chOff x="755576" y="3051030"/>
              <a:chExt cx="648072" cy="338554"/>
            </a:xfrm>
          </p:grpSpPr>
          <p:sp>
            <p:nvSpPr>
              <p:cNvPr id="288" name="Afgeronde rechthoek 287"/>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9" name="Tekstvak 288"/>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15" name="Groep 148"/>
            <p:cNvGrpSpPr/>
            <p:nvPr/>
          </p:nvGrpSpPr>
          <p:grpSpPr>
            <a:xfrm>
              <a:off x="4355976" y="3861048"/>
              <a:ext cx="648072" cy="338554"/>
              <a:chOff x="755576" y="3051030"/>
              <a:chExt cx="648072" cy="338554"/>
            </a:xfrm>
          </p:grpSpPr>
          <p:sp>
            <p:nvSpPr>
              <p:cNvPr id="286" name="Afgeronde rechthoek 285"/>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7" name="Tekstvak 286"/>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16" name="Groep 151"/>
            <p:cNvGrpSpPr/>
            <p:nvPr/>
          </p:nvGrpSpPr>
          <p:grpSpPr>
            <a:xfrm>
              <a:off x="5804237" y="3212975"/>
              <a:ext cx="648072" cy="338554"/>
              <a:chOff x="755576" y="3051030"/>
              <a:chExt cx="648072" cy="338554"/>
            </a:xfrm>
          </p:grpSpPr>
          <p:sp>
            <p:nvSpPr>
              <p:cNvPr id="284" name="Afgeronde rechthoek 283"/>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5" name="Tekstvak 284"/>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17" name="Groep 157"/>
            <p:cNvGrpSpPr/>
            <p:nvPr/>
          </p:nvGrpSpPr>
          <p:grpSpPr>
            <a:xfrm>
              <a:off x="827584" y="3284984"/>
              <a:ext cx="530951" cy="530951"/>
              <a:chOff x="2627784" y="476672"/>
              <a:chExt cx="720080" cy="720080"/>
            </a:xfrm>
          </p:grpSpPr>
          <p:sp>
            <p:nvSpPr>
              <p:cNvPr id="282" name="Cirkel 281"/>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3" name="Ovaal 282"/>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8" name="Groep 157"/>
            <p:cNvGrpSpPr/>
            <p:nvPr/>
          </p:nvGrpSpPr>
          <p:grpSpPr>
            <a:xfrm>
              <a:off x="5508104" y="3068960"/>
              <a:ext cx="530951" cy="530951"/>
              <a:chOff x="2627784" y="476672"/>
              <a:chExt cx="720080" cy="720080"/>
            </a:xfrm>
          </p:grpSpPr>
          <p:sp>
            <p:nvSpPr>
              <p:cNvPr id="280" name="Cirkel 279"/>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1" name="Ovaal 280"/>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9" name="Groep 115"/>
            <p:cNvGrpSpPr/>
            <p:nvPr/>
          </p:nvGrpSpPr>
          <p:grpSpPr>
            <a:xfrm>
              <a:off x="3203848" y="2996952"/>
              <a:ext cx="648072" cy="338554"/>
              <a:chOff x="755576" y="3051030"/>
              <a:chExt cx="648072" cy="338554"/>
            </a:xfrm>
          </p:grpSpPr>
          <p:sp>
            <p:nvSpPr>
              <p:cNvPr id="278" name="Afgeronde rechthoek 277"/>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9" name="Tekstvak 278"/>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20" name="Groep 157"/>
            <p:cNvGrpSpPr/>
            <p:nvPr/>
          </p:nvGrpSpPr>
          <p:grpSpPr>
            <a:xfrm rot="14968496">
              <a:off x="3352083" y="3073180"/>
              <a:ext cx="530951" cy="530951"/>
              <a:chOff x="2627784" y="476672"/>
              <a:chExt cx="720080" cy="720080"/>
            </a:xfrm>
          </p:grpSpPr>
          <p:sp>
            <p:nvSpPr>
              <p:cNvPr id="276" name="Cirkel 275"/>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7" name="Ovaal 276"/>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1" name="Groep 151"/>
            <p:cNvGrpSpPr/>
            <p:nvPr/>
          </p:nvGrpSpPr>
          <p:grpSpPr>
            <a:xfrm>
              <a:off x="6372200" y="3933056"/>
              <a:ext cx="648072" cy="338554"/>
              <a:chOff x="755576" y="3051030"/>
              <a:chExt cx="648072" cy="338554"/>
            </a:xfrm>
          </p:grpSpPr>
          <p:sp>
            <p:nvSpPr>
              <p:cNvPr id="274" name="Afgeronde rechthoek 273"/>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5" name="Tekstvak 274"/>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22" name="Groep 157"/>
            <p:cNvGrpSpPr/>
            <p:nvPr/>
          </p:nvGrpSpPr>
          <p:grpSpPr>
            <a:xfrm rot="10800000">
              <a:off x="6732241" y="3834153"/>
              <a:ext cx="530951" cy="530951"/>
              <a:chOff x="2627784" y="476672"/>
              <a:chExt cx="720080" cy="720080"/>
            </a:xfrm>
          </p:grpSpPr>
          <p:sp>
            <p:nvSpPr>
              <p:cNvPr id="272" name="Cirkel 271"/>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3" name="Ovaal 272"/>
              <p:cNvSpPr/>
              <p:nvPr/>
            </p:nvSpPr>
            <p:spPr>
              <a:xfrm>
                <a:off x="2996789" y="1027088"/>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Zelf indringers kapot maken m.b.v. </a:t>
            </a:r>
            <a:r>
              <a:rPr lang="nl-NL" dirty="0" err="1"/>
              <a:t>Membrane</a:t>
            </a:r>
            <a:r>
              <a:rPr lang="nl-NL" dirty="0"/>
              <a:t> </a:t>
            </a:r>
            <a:r>
              <a:rPr lang="nl-NL" dirty="0" err="1"/>
              <a:t>Attack</a:t>
            </a:r>
            <a:r>
              <a:rPr lang="nl-NL" dirty="0"/>
              <a:t> Complex.</a:t>
            </a:r>
          </a:p>
          <a:p>
            <a:pPr lvl="1">
              <a:buNone/>
            </a:pPr>
            <a:endParaRPr lang="nl-NL" dirty="0"/>
          </a:p>
          <a:p>
            <a:pPr>
              <a:buClrTx/>
            </a:pPr>
            <a:endParaRPr lang="nl-NL" dirty="0"/>
          </a:p>
        </p:txBody>
      </p:sp>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075000" cy="400050"/>
          </a:xfrm>
        </p:spPr>
        <p:txBody>
          <a:bodyPr/>
          <a:lstStyle/>
          <a:p>
            <a:r>
              <a:rPr lang="nl-NL" dirty="0">
                <a:solidFill>
                  <a:schemeClr val="tx1"/>
                </a:solidFill>
              </a:rPr>
              <a:t>Complementsysteem en indringers</a:t>
            </a:r>
          </a:p>
        </p:txBody>
      </p:sp>
      <p:sp>
        <p:nvSpPr>
          <p:cNvPr id="138" name="Explosie 1 137"/>
          <p:cNvSpPr/>
          <p:nvPr/>
        </p:nvSpPr>
        <p:spPr>
          <a:xfrm>
            <a:off x="985811" y="2355726"/>
            <a:ext cx="594066" cy="594066"/>
          </a:xfrm>
          <a:prstGeom prst="irregularSeal1">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39" name="Rechte verbindingslijn 138"/>
          <p:cNvCxnSpPr/>
          <p:nvPr/>
        </p:nvCxnSpPr>
        <p:spPr>
          <a:xfrm>
            <a:off x="405074" y="1430900"/>
            <a:ext cx="5454606" cy="0"/>
          </a:xfrm>
          <a:prstGeom prst="line">
            <a:avLst/>
          </a:prstGeom>
          <a:noFill/>
          <a:ln w="57150" cap="flat" cmpd="sng" algn="ctr">
            <a:solidFill>
              <a:srgbClr val="C00000"/>
            </a:solidFill>
            <a:prstDash val="solid"/>
          </a:ln>
          <a:effectLst/>
        </p:spPr>
      </p:cxnSp>
      <p:sp>
        <p:nvSpPr>
          <p:cNvPr id="140" name="Ovaal 139"/>
          <p:cNvSpPr/>
          <p:nvPr/>
        </p:nvSpPr>
        <p:spPr>
          <a:xfrm>
            <a:off x="459080" y="14577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1" name="Ovaal 140"/>
          <p:cNvSpPr/>
          <p:nvPr/>
        </p:nvSpPr>
        <p:spPr>
          <a:xfrm>
            <a:off x="1809230"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2" name="Ovaal 141"/>
          <p:cNvSpPr/>
          <p:nvPr/>
        </p:nvSpPr>
        <p:spPr>
          <a:xfrm>
            <a:off x="3159380"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3" name="Ovaal 142"/>
          <p:cNvSpPr/>
          <p:nvPr/>
        </p:nvSpPr>
        <p:spPr>
          <a:xfrm>
            <a:off x="4509530" y="1444348"/>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44" name="Rechte verbindingslijn 143"/>
          <p:cNvCxnSpPr/>
          <p:nvPr/>
        </p:nvCxnSpPr>
        <p:spPr>
          <a:xfrm>
            <a:off x="405074" y="3975906"/>
            <a:ext cx="5454606" cy="0"/>
          </a:xfrm>
          <a:prstGeom prst="line">
            <a:avLst/>
          </a:prstGeom>
          <a:noFill/>
          <a:ln w="57150" cap="flat" cmpd="sng" algn="ctr">
            <a:solidFill>
              <a:srgbClr val="C00000"/>
            </a:solidFill>
            <a:prstDash val="solid"/>
          </a:ln>
          <a:effectLst/>
        </p:spPr>
      </p:cxnSp>
      <p:sp>
        <p:nvSpPr>
          <p:cNvPr id="145" name="Rechteraccolade 144"/>
          <p:cNvSpPr/>
          <p:nvPr/>
        </p:nvSpPr>
        <p:spPr>
          <a:xfrm>
            <a:off x="5967692" y="1437624"/>
            <a:ext cx="270030" cy="2538282"/>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7" name="Ovaal 146"/>
          <p:cNvSpPr/>
          <p:nvPr/>
        </p:nvSpPr>
        <p:spPr>
          <a:xfrm>
            <a:off x="459080" y="351696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8" name="Ovaal 147"/>
          <p:cNvSpPr/>
          <p:nvPr/>
        </p:nvSpPr>
        <p:spPr>
          <a:xfrm>
            <a:off x="1809230"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9" name="Ovaal 148"/>
          <p:cNvSpPr/>
          <p:nvPr/>
        </p:nvSpPr>
        <p:spPr>
          <a:xfrm>
            <a:off x="3159380"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0" name="Ovaal 149"/>
          <p:cNvSpPr/>
          <p:nvPr/>
        </p:nvSpPr>
        <p:spPr>
          <a:xfrm>
            <a:off x="4509530" y="3503516"/>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1" name="Tekstvak 150"/>
          <p:cNvSpPr txBox="1"/>
          <p:nvPr/>
        </p:nvSpPr>
        <p:spPr>
          <a:xfrm>
            <a:off x="1066928" y="2531192"/>
            <a:ext cx="432048" cy="253916"/>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nvGrpSpPr>
          <p:cNvPr id="7" name="Groep 115"/>
          <p:cNvGrpSpPr/>
          <p:nvPr/>
        </p:nvGrpSpPr>
        <p:grpSpPr>
          <a:xfrm>
            <a:off x="1769006" y="2801221"/>
            <a:ext cx="486054" cy="253916"/>
            <a:chOff x="755576" y="3051030"/>
            <a:chExt cx="648072" cy="338554"/>
          </a:xfrm>
        </p:grpSpPr>
        <p:sp>
          <p:nvSpPr>
            <p:cNvPr id="153" name="Afgeronde rechthoek 152"/>
            <p:cNvSpPr/>
            <p:nvPr/>
          </p:nvSpPr>
          <p:spPr>
            <a:xfrm>
              <a:off x="755576" y="3068960"/>
              <a:ext cx="648072" cy="288032"/>
            </a:xfrm>
            <a:prstGeom prst="roundRect">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4" name="Tekstvak 153"/>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grpSp>
        <p:nvGrpSpPr>
          <p:cNvPr id="8" name="Groep 148"/>
          <p:cNvGrpSpPr/>
          <p:nvPr/>
        </p:nvGrpSpPr>
        <p:grpSpPr>
          <a:xfrm>
            <a:off x="3308069" y="2895786"/>
            <a:ext cx="486054" cy="253916"/>
            <a:chOff x="755576" y="3051030"/>
            <a:chExt cx="648072" cy="338554"/>
          </a:xfrm>
        </p:grpSpPr>
        <p:sp>
          <p:nvSpPr>
            <p:cNvPr id="156" name="Afgeronde rechthoek 155"/>
            <p:cNvSpPr/>
            <p:nvPr/>
          </p:nvSpPr>
          <p:spPr>
            <a:xfrm>
              <a:off x="755576" y="3068960"/>
              <a:ext cx="648072" cy="288032"/>
            </a:xfrm>
            <a:prstGeom prst="roundRect">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7" name="Tekstvak 156"/>
            <p:cNvSpPr txBox="1"/>
            <p:nvPr/>
          </p:nvSpPr>
          <p:spPr>
            <a:xfrm>
              <a:off x="800689" y="3051030"/>
              <a:ext cx="576064" cy="338554"/>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9" name="Groep 157"/>
          <p:cNvGrpSpPr/>
          <p:nvPr/>
        </p:nvGrpSpPr>
        <p:grpSpPr>
          <a:xfrm>
            <a:off x="391746" y="2463739"/>
            <a:ext cx="398213" cy="398213"/>
            <a:chOff x="2627784" y="476672"/>
            <a:chExt cx="720080" cy="720080"/>
          </a:xfrm>
        </p:grpSpPr>
        <p:sp>
          <p:nvSpPr>
            <p:cNvPr id="159" name="Cirkel 158"/>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0" name="Ovaal 159"/>
            <p:cNvSpPr/>
            <p:nvPr/>
          </p:nvSpPr>
          <p:spPr>
            <a:xfrm>
              <a:off x="2996789" y="566610"/>
              <a:ext cx="72008" cy="72008"/>
            </a:xfrm>
            <a:prstGeom prst="ellipse">
              <a:avLst/>
            </a:prstGeom>
            <a:solidFill>
              <a:sysClr val="windowText" lastClr="0000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5" name="Groep 157"/>
          <p:cNvGrpSpPr/>
          <p:nvPr/>
        </p:nvGrpSpPr>
        <p:grpSpPr>
          <a:xfrm>
            <a:off x="4118160" y="2301721"/>
            <a:ext cx="398213" cy="398213"/>
            <a:chOff x="2627784" y="476672"/>
            <a:chExt cx="720080" cy="720080"/>
          </a:xfrm>
        </p:grpSpPr>
        <p:sp>
          <p:nvSpPr>
            <p:cNvPr id="162" name="Cirkel 161"/>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3" name="Ovaal 162"/>
            <p:cNvSpPr/>
            <p:nvPr/>
          </p:nvSpPr>
          <p:spPr>
            <a:xfrm>
              <a:off x="2996789" y="566610"/>
              <a:ext cx="72008" cy="72008"/>
            </a:xfrm>
            <a:prstGeom prst="ellipse">
              <a:avLst/>
            </a:prstGeom>
            <a:solidFill>
              <a:sysClr val="windowText" lastClr="0000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6" name="Groep 157"/>
          <p:cNvGrpSpPr/>
          <p:nvPr/>
        </p:nvGrpSpPr>
        <p:grpSpPr>
          <a:xfrm rot="14968496">
            <a:off x="2663163" y="2466904"/>
            <a:ext cx="398213" cy="398213"/>
            <a:chOff x="2627784" y="476672"/>
            <a:chExt cx="720080" cy="720080"/>
          </a:xfrm>
        </p:grpSpPr>
        <p:sp>
          <p:nvSpPr>
            <p:cNvPr id="165" name="Cirkel 16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6" name="Ovaal 165"/>
            <p:cNvSpPr/>
            <p:nvPr/>
          </p:nvSpPr>
          <p:spPr>
            <a:xfrm>
              <a:off x="2996789" y="566610"/>
              <a:ext cx="72008" cy="72008"/>
            </a:xfrm>
            <a:prstGeom prst="ellipse">
              <a:avLst/>
            </a:prstGeom>
            <a:solidFill>
              <a:sysClr val="windowText" lastClr="0000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7" name="Groep 157"/>
          <p:cNvGrpSpPr/>
          <p:nvPr/>
        </p:nvGrpSpPr>
        <p:grpSpPr>
          <a:xfrm rot="10800000">
            <a:off x="5090269" y="2875615"/>
            <a:ext cx="398213" cy="398213"/>
            <a:chOff x="2627784" y="476672"/>
            <a:chExt cx="720080" cy="720080"/>
          </a:xfrm>
        </p:grpSpPr>
        <p:sp>
          <p:nvSpPr>
            <p:cNvPr id="168" name="Cirkel 167"/>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9" name="Ovaal 168"/>
            <p:cNvSpPr/>
            <p:nvPr/>
          </p:nvSpPr>
          <p:spPr>
            <a:xfrm>
              <a:off x="2996789" y="1027088"/>
              <a:ext cx="72008" cy="72008"/>
            </a:xfrm>
            <a:prstGeom prst="ellipse">
              <a:avLst/>
            </a:prstGeom>
            <a:solidFill>
              <a:sysClr val="windowText" lastClr="0000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170" name="Explosie 1 169"/>
          <p:cNvSpPr/>
          <p:nvPr/>
        </p:nvSpPr>
        <p:spPr>
          <a:xfrm>
            <a:off x="2227949" y="1923678"/>
            <a:ext cx="594066" cy="594066"/>
          </a:xfrm>
          <a:prstGeom prst="irregularSeal1">
            <a:avLst/>
          </a:prstGeom>
          <a:solidFill>
            <a:srgbClr val="4BACC6"/>
          </a:solidFill>
          <a:ln w="25400" cap="flat" cmpd="sng" algn="ctr">
            <a:solidFill>
              <a:srgbClr val="4BACC6">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1" name="Tekstvak 170"/>
          <p:cNvSpPr txBox="1"/>
          <p:nvPr/>
        </p:nvSpPr>
        <p:spPr>
          <a:xfrm>
            <a:off x="2309066" y="2099144"/>
            <a:ext cx="432048" cy="253916"/>
          </a:xfrm>
          <a:prstGeom prst="rect">
            <a:avLst/>
          </a:prstGeom>
          <a:noFill/>
        </p:spPr>
        <p:txBody>
          <a:bodyPr wrap="square" rtlCol="0">
            <a:spAutoFit/>
          </a:bodyPr>
          <a:lstStyle/>
          <a:p>
            <a:pPr algn="ctr" defTabSz="685800">
              <a:defRPr/>
            </a:pPr>
            <a:r>
              <a:rPr lang="nl-NL" sz="1050" kern="0" dirty="0">
                <a:solidFill>
                  <a:prstClr val="black"/>
                </a:solidFill>
              </a:rPr>
              <a:t>Stx</a:t>
            </a:r>
          </a:p>
        </p:txBody>
      </p:sp>
      <p:grpSp>
        <p:nvGrpSpPr>
          <p:cNvPr id="18" name="Groep 51"/>
          <p:cNvGrpSpPr/>
          <p:nvPr/>
        </p:nvGrpSpPr>
        <p:grpSpPr>
          <a:xfrm>
            <a:off x="4550207" y="1977684"/>
            <a:ext cx="594066" cy="594066"/>
            <a:chOff x="4932040" y="2348880"/>
            <a:chExt cx="792088" cy="792088"/>
          </a:xfrm>
        </p:grpSpPr>
        <p:sp>
          <p:nvSpPr>
            <p:cNvPr id="173" name="Explosie 1 172"/>
            <p:cNvSpPr/>
            <p:nvPr/>
          </p:nvSpPr>
          <p:spPr>
            <a:xfrm>
              <a:off x="4932040" y="2348880"/>
              <a:ext cx="792088" cy="792088"/>
            </a:xfrm>
            <a:prstGeom prst="irregularSeal1">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4" name="Tekstvak 173"/>
            <p:cNvSpPr txBox="1"/>
            <p:nvPr/>
          </p:nvSpPr>
          <p:spPr>
            <a:xfrm>
              <a:off x="5040196" y="2582835"/>
              <a:ext cx="576064" cy="338555"/>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grpSp>
        <p:nvGrpSpPr>
          <p:cNvPr id="19" name="Groep 53"/>
          <p:cNvGrpSpPr/>
          <p:nvPr/>
        </p:nvGrpSpPr>
        <p:grpSpPr>
          <a:xfrm>
            <a:off x="4442195" y="2787774"/>
            <a:ext cx="594066" cy="594066"/>
            <a:chOff x="4932040" y="2348880"/>
            <a:chExt cx="792088" cy="792088"/>
          </a:xfrm>
        </p:grpSpPr>
        <p:sp>
          <p:nvSpPr>
            <p:cNvPr id="176" name="Explosie 1 175"/>
            <p:cNvSpPr/>
            <p:nvPr/>
          </p:nvSpPr>
          <p:spPr>
            <a:xfrm>
              <a:off x="4932040" y="2348880"/>
              <a:ext cx="792088" cy="792088"/>
            </a:xfrm>
            <a:prstGeom prst="irregularSeal1">
              <a:avLst/>
            </a:prstGeom>
            <a:solidFill>
              <a:srgbClr val="9BBB59"/>
            </a:solidFill>
            <a:ln w="25400" cap="flat" cmpd="sng" algn="ctr">
              <a:solidFill>
                <a:srgbClr val="9BBB59">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7" name="Tekstvak 176"/>
            <p:cNvSpPr txBox="1"/>
            <p:nvPr/>
          </p:nvSpPr>
          <p:spPr>
            <a:xfrm>
              <a:off x="5040196" y="2582835"/>
              <a:ext cx="576064" cy="338555"/>
            </a:xfrm>
            <a:prstGeom prst="rect">
              <a:avLst/>
            </a:prstGeom>
            <a:noFill/>
          </p:spPr>
          <p:txBody>
            <a:bodyPr wrap="square" rtlCol="0">
              <a:spAutoFit/>
            </a:bodyPr>
            <a:lstStyle/>
            <a:p>
              <a:pPr algn="ctr" defTabSz="685800">
                <a:defRPr/>
              </a:pPr>
              <a:r>
                <a:rPr lang="nl-NL" sz="1050" kern="0" dirty="0">
                  <a:solidFill>
                    <a:prstClr val="black"/>
                  </a:solidFill>
                </a:rPr>
                <a:t>SP</a:t>
              </a:r>
            </a:p>
          </p:txBody>
        </p:sp>
      </p:gr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umcfs024\KGuser$\Z979206\My Pictures\Website\zeldzame ziekte.jpg"/>
          <p:cNvPicPr>
            <a:picLocks noGrp="1" noChangeAspect="1" noChangeArrowheads="1"/>
          </p:cNvPicPr>
          <p:nvPr>
            <p:ph idx="1"/>
          </p:nvPr>
        </p:nvPicPr>
        <p:blipFill>
          <a:blip r:embed="rId2" cstate="print"/>
          <a:srcRect r="12482"/>
          <a:stretch>
            <a:fillRect/>
          </a:stretch>
        </p:blipFill>
        <p:spPr bwMode="auto">
          <a:xfrm>
            <a:off x="134634" y="1005576"/>
            <a:ext cx="6561348" cy="322689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Ziet geen verschil tussen indringers en eigen cellen…</a:t>
            </a:r>
          </a:p>
          <a:p>
            <a:pPr lvl="1">
              <a:buNone/>
            </a:pPr>
            <a:endParaRPr lang="nl-NL" dirty="0"/>
          </a:p>
          <a:p>
            <a:pPr>
              <a:buClrTx/>
            </a:pPr>
            <a:endParaRPr lang="nl-NL" dirty="0"/>
          </a:p>
        </p:txBody>
      </p:sp>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075000" cy="400050"/>
          </a:xfrm>
        </p:spPr>
        <p:txBody>
          <a:bodyPr/>
          <a:lstStyle/>
          <a:p>
            <a:r>
              <a:rPr lang="nl-NL" dirty="0">
                <a:solidFill>
                  <a:schemeClr val="tx1"/>
                </a:solidFill>
              </a:rPr>
              <a:t>Complementsysteem en eigen cellen</a:t>
            </a:r>
          </a:p>
        </p:txBody>
      </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grpSp>
        <p:nvGrpSpPr>
          <p:cNvPr id="7" name="Groep 180"/>
          <p:cNvGrpSpPr/>
          <p:nvPr/>
        </p:nvGrpSpPr>
        <p:grpSpPr>
          <a:xfrm>
            <a:off x="337330" y="1430901"/>
            <a:ext cx="5899982" cy="2545006"/>
            <a:chOff x="395536" y="1907867"/>
            <a:chExt cx="7866643" cy="3393341"/>
          </a:xfrm>
        </p:grpSpPr>
        <p:cxnSp>
          <p:nvCxnSpPr>
            <p:cNvPr id="182" name="Rechte verbindingslijn 181"/>
            <p:cNvCxnSpPr/>
            <p:nvPr/>
          </p:nvCxnSpPr>
          <p:spPr>
            <a:xfrm>
              <a:off x="485315" y="1907867"/>
              <a:ext cx="7272808" cy="0"/>
            </a:xfrm>
            <a:prstGeom prst="line">
              <a:avLst/>
            </a:prstGeom>
            <a:noFill/>
            <a:ln w="57150" cap="flat" cmpd="sng" algn="ctr">
              <a:solidFill>
                <a:srgbClr val="C00000"/>
              </a:solidFill>
              <a:prstDash val="solid"/>
            </a:ln>
            <a:effectLst/>
          </p:spPr>
        </p:cxnSp>
        <p:sp>
          <p:nvSpPr>
            <p:cNvPr id="183" name="Ovaal 182"/>
            <p:cNvSpPr/>
            <p:nvPr/>
          </p:nvSpPr>
          <p:spPr>
            <a:xfrm>
              <a:off x="557323" y="194372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4" name="Ovaal 183"/>
            <p:cNvSpPr/>
            <p:nvPr/>
          </p:nvSpPr>
          <p:spPr>
            <a:xfrm>
              <a:off x="2357523" y="193476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5" name="Ovaal 184"/>
            <p:cNvSpPr/>
            <p:nvPr/>
          </p:nvSpPr>
          <p:spPr>
            <a:xfrm>
              <a:off x="4157723" y="193476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6" name="Ovaal 185"/>
            <p:cNvSpPr/>
            <p:nvPr/>
          </p:nvSpPr>
          <p:spPr>
            <a:xfrm>
              <a:off x="5957923" y="192579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87" name="Rechte verbindingslijn 186"/>
            <p:cNvCxnSpPr/>
            <p:nvPr/>
          </p:nvCxnSpPr>
          <p:spPr>
            <a:xfrm>
              <a:off x="485315" y="5301208"/>
              <a:ext cx="7272808" cy="0"/>
            </a:xfrm>
            <a:prstGeom prst="line">
              <a:avLst/>
            </a:prstGeom>
            <a:noFill/>
            <a:ln w="57150" cap="flat" cmpd="sng" algn="ctr">
              <a:solidFill>
                <a:srgbClr val="C00000"/>
              </a:solidFill>
              <a:prstDash val="solid"/>
            </a:ln>
            <a:effectLst/>
          </p:spPr>
        </p:cxnSp>
        <p:sp>
          <p:nvSpPr>
            <p:cNvPr id="188" name="Rechteraccolade 187"/>
            <p:cNvSpPr/>
            <p:nvPr/>
          </p:nvSpPr>
          <p:spPr>
            <a:xfrm>
              <a:off x="7902139" y="1916832"/>
              <a:ext cx="360040" cy="3384376"/>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9" name="Ovaal 188"/>
            <p:cNvSpPr/>
            <p:nvPr/>
          </p:nvSpPr>
          <p:spPr>
            <a:xfrm>
              <a:off x="557323" y="4689284"/>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0" name="Ovaal 189"/>
            <p:cNvSpPr/>
            <p:nvPr/>
          </p:nvSpPr>
          <p:spPr>
            <a:xfrm>
              <a:off x="2357523" y="4680319"/>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1" name="Ovaal 190"/>
            <p:cNvSpPr/>
            <p:nvPr/>
          </p:nvSpPr>
          <p:spPr>
            <a:xfrm>
              <a:off x="4157723" y="4680319"/>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2" name="Ovaal 191"/>
            <p:cNvSpPr/>
            <p:nvPr/>
          </p:nvSpPr>
          <p:spPr>
            <a:xfrm>
              <a:off x="5957923" y="4671354"/>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8" name="Groep 157"/>
            <p:cNvGrpSpPr/>
            <p:nvPr/>
          </p:nvGrpSpPr>
          <p:grpSpPr>
            <a:xfrm rot="6930300">
              <a:off x="3347864" y="4293180"/>
              <a:ext cx="864096" cy="864096"/>
              <a:chOff x="2627784" y="476672"/>
              <a:chExt cx="720080" cy="720080"/>
            </a:xfrm>
          </p:grpSpPr>
          <p:sp>
            <p:nvSpPr>
              <p:cNvPr id="275" name="Cirkel 27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6" name="Ovaal 275"/>
              <p:cNvSpPr/>
              <p:nvPr/>
            </p:nvSpPr>
            <p:spPr>
              <a:xfrm>
                <a:off x="3049442" y="1033382"/>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9" name="Groep 157"/>
            <p:cNvGrpSpPr/>
            <p:nvPr/>
          </p:nvGrpSpPr>
          <p:grpSpPr>
            <a:xfrm>
              <a:off x="395536" y="4509120"/>
              <a:ext cx="720080" cy="720080"/>
              <a:chOff x="2627784" y="476672"/>
              <a:chExt cx="720080" cy="720080"/>
            </a:xfrm>
          </p:grpSpPr>
          <p:sp>
            <p:nvSpPr>
              <p:cNvPr id="273" name="Cirkel 272"/>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4" name="Ovaal 51"/>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5" name="Groep 157"/>
            <p:cNvGrpSpPr/>
            <p:nvPr/>
          </p:nvGrpSpPr>
          <p:grpSpPr>
            <a:xfrm rot="18507705">
              <a:off x="4242930" y="2019811"/>
              <a:ext cx="864096" cy="864096"/>
              <a:chOff x="2627788" y="476672"/>
              <a:chExt cx="720081" cy="720081"/>
            </a:xfrm>
          </p:grpSpPr>
          <p:sp>
            <p:nvSpPr>
              <p:cNvPr id="271" name="Cirkel 53"/>
              <p:cNvSpPr/>
              <p:nvPr/>
            </p:nvSpPr>
            <p:spPr>
              <a:xfrm rot="2700000">
                <a:off x="2627788" y="476672"/>
                <a:ext cx="720081" cy="720081"/>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2" name="Ovaal 271"/>
              <p:cNvSpPr/>
              <p:nvPr/>
            </p:nvSpPr>
            <p:spPr>
              <a:xfrm>
                <a:off x="2996793"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6" name="Groep 38"/>
            <p:cNvGrpSpPr/>
            <p:nvPr/>
          </p:nvGrpSpPr>
          <p:grpSpPr>
            <a:xfrm>
              <a:off x="1403648" y="2996952"/>
              <a:ext cx="304044" cy="472957"/>
              <a:chOff x="539552" y="2564904"/>
              <a:chExt cx="648072" cy="1008112"/>
            </a:xfrm>
          </p:grpSpPr>
          <p:sp>
            <p:nvSpPr>
              <p:cNvPr id="269" name="Ovaal 26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0" name="Ovaal 26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197" name="Wolk 196"/>
            <p:cNvSpPr/>
            <p:nvPr/>
          </p:nvSpPr>
          <p:spPr>
            <a:xfrm>
              <a:off x="1043609" y="2835165"/>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8" name="7-punts ster 197"/>
            <p:cNvSpPr/>
            <p:nvPr/>
          </p:nvSpPr>
          <p:spPr>
            <a:xfrm>
              <a:off x="755576" y="328498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7" name="Groep 38"/>
            <p:cNvGrpSpPr/>
            <p:nvPr/>
          </p:nvGrpSpPr>
          <p:grpSpPr>
            <a:xfrm>
              <a:off x="2555776" y="3573016"/>
              <a:ext cx="304044" cy="472957"/>
              <a:chOff x="539552" y="2564904"/>
              <a:chExt cx="648072" cy="1008112"/>
            </a:xfrm>
          </p:grpSpPr>
          <p:sp>
            <p:nvSpPr>
              <p:cNvPr id="267" name="Ovaal 26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8" name="Ovaal 26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00" name="7-punts ster 199"/>
            <p:cNvSpPr/>
            <p:nvPr/>
          </p:nvSpPr>
          <p:spPr>
            <a:xfrm>
              <a:off x="1907704" y="3861048"/>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8" name="Groep 38"/>
            <p:cNvGrpSpPr/>
            <p:nvPr/>
          </p:nvGrpSpPr>
          <p:grpSpPr>
            <a:xfrm>
              <a:off x="5940152" y="2708920"/>
              <a:ext cx="304044" cy="472957"/>
              <a:chOff x="539552" y="2564904"/>
              <a:chExt cx="648072" cy="1008112"/>
            </a:xfrm>
          </p:grpSpPr>
          <p:sp>
            <p:nvSpPr>
              <p:cNvPr id="265" name="Ovaal 26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6" name="Ovaal 26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9" name="Groep 38"/>
            <p:cNvGrpSpPr/>
            <p:nvPr/>
          </p:nvGrpSpPr>
          <p:grpSpPr>
            <a:xfrm>
              <a:off x="4644008" y="3933056"/>
              <a:ext cx="304044" cy="472957"/>
              <a:chOff x="539552" y="2564904"/>
              <a:chExt cx="648072" cy="1008112"/>
            </a:xfrm>
          </p:grpSpPr>
          <p:sp>
            <p:nvSpPr>
              <p:cNvPr id="263" name="Ovaal 26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4" name="Ovaal 26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0" name="Groep 38"/>
            <p:cNvGrpSpPr/>
            <p:nvPr/>
          </p:nvGrpSpPr>
          <p:grpSpPr>
            <a:xfrm>
              <a:off x="3131840" y="2924944"/>
              <a:ext cx="304044" cy="472957"/>
              <a:chOff x="539552" y="2564904"/>
              <a:chExt cx="648072" cy="1008112"/>
            </a:xfrm>
          </p:grpSpPr>
          <p:sp>
            <p:nvSpPr>
              <p:cNvPr id="261" name="Ovaal 26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2" name="Ovaal 26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1" name="Groep 38"/>
            <p:cNvGrpSpPr/>
            <p:nvPr/>
          </p:nvGrpSpPr>
          <p:grpSpPr>
            <a:xfrm>
              <a:off x="5364088" y="3573016"/>
              <a:ext cx="304044" cy="472957"/>
              <a:chOff x="539552" y="2564904"/>
              <a:chExt cx="648072" cy="1008112"/>
            </a:xfrm>
          </p:grpSpPr>
          <p:sp>
            <p:nvSpPr>
              <p:cNvPr id="259" name="Ovaal 25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0" name="Ovaal 25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2" name="Groep 38"/>
            <p:cNvGrpSpPr/>
            <p:nvPr/>
          </p:nvGrpSpPr>
          <p:grpSpPr>
            <a:xfrm>
              <a:off x="3851920" y="2708920"/>
              <a:ext cx="304044" cy="472957"/>
              <a:chOff x="539552" y="2564904"/>
              <a:chExt cx="648072" cy="1008112"/>
            </a:xfrm>
          </p:grpSpPr>
          <p:sp>
            <p:nvSpPr>
              <p:cNvPr id="257" name="Ovaal 25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8" name="Ovaal 25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06" name="7-punts ster 205"/>
            <p:cNvSpPr/>
            <p:nvPr/>
          </p:nvSpPr>
          <p:spPr>
            <a:xfrm>
              <a:off x="2339752" y="2636912"/>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7" name="7-punts ster 206"/>
            <p:cNvSpPr/>
            <p:nvPr/>
          </p:nvSpPr>
          <p:spPr>
            <a:xfrm>
              <a:off x="3419872" y="3429000"/>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8" name="7-punts ster 207"/>
            <p:cNvSpPr/>
            <p:nvPr/>
          </p:nvSpPr>
          <p:spPr>
            <a:xfrm>
              <a:off x="2987824" y="400506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9" name="7-punts ster 208"/>
            <p:cNvSpPr/>
            <p:nvPr/>
          </p:nvSpPr>
          <p:spPr>
            <a:xfrm>
              <a:off x="4572000" y="3068960"/>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0" name="7-punts ster 209"/>
            <p:cNvSpPr/>
            <p:nvPr/>
          </p:nvSpPr>
          <p:spPr>
            <a:xfrm>
              <a:off x="6156176" y="3861048"/>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1" name="7-punts ster 210"/>
            <p:cNvSpPr/>
            <p:nvPr/>
          </p:nvSpPr>
          <p:spPr>
            <a:xfrm>
              <a:off x="6588224" y="2636912"/>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2" name="7-punts ster 211"/>
            <p:cNvSpPr/>
            <p:nvPr/>
          </p:nvSpPr>
          <p:spPr>
            <a:xfrm>
              <a:off x="7164288" y="400506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3" name="Groep 38"/>
            <p:cNvGrpSpPr/>
            <p:nvPr/>
          </p:nvGrpSpPr>
          <p:grpSpPr>
            <a:xfrm>
              <a:off x="6660232" y="3501008"/>
              <a:ext cx="304044" cy="472957"/>
              <a:chOff x="539552" y="2564904"/>
              <a:chExt cx="648072" cy="1008112"/>
            </a:xfrm>
          </p:grpSpPr>
          <p:sp>
            <p:nvSpPr>
              <p:cNvPr id="255" name="Ovaal 25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6" name="Ovaal 25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4" name="Groep 38"/>
            <p:cNvGrpSpPr/>
            <p:nvPr/>
          </p:nvGrpSpPr>
          <p:grpSpPr>
            <a:xfrm>
              <a:off x="7308304" y="2708920"/>
              <a:ext cx="304044" cy="472957"/>
              <a:chOff x="539552" y="2564904"/>
              <a:chExt cx="648072" cy="1008112"/>
            </a:xfrm>
          </p:grpSpPr>
          <p:sp>
            <p:nvSpPr>
              <p:cNvPr id="253" name="Ovaal 25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4" name="Ovaal 25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15" name="Wolk 214"/>
            <p:cNvSpPr/>
            <p:nvPr/>
          </p:nvSpPr>
          <p:spPr>
            <a:xfrm>
              <a:off x="1187624" y="393305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6" name="Wolk 215"/>
            <p:cNvSpPr/>
            <p:nvPr/>
          </p:nvSpPr>
          <p:spPr>
            <a:xfrm>
              <a:off x="7020272" y="314096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7" name="Wolk 216"/>
            <p:cNvSpPr/>
            <p:nvPr/>
          </p:nvSpPr>
          <p:spPr>
            <a:xfrm>
              <a:off x="6804248" y="429309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8" name="Wolk 217"/>
            <p:cNvSpPr/>
            <p:nvPr/>
          </p:nvSpPr>
          <p:spPr>
            <a:xfrm>
              <a:off x="5580112" y="278092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9" name="Wolk 218"/>
            <p:cNvSpPr/>
            <p:nvPr/>
          </p:nvSpPr>
          <p:spPr>
            <a:xfrm>
              <a:off x="2267744" y="350100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0" name="Wolk 219"/>
            <p:cNvSpPr/>
            <p:nvPr/>
          </p:nvSpPr>
          <p:spPr>
            <a:xfrm>
              <a:off x="5508104" y="429309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1" name="Wolk 220"/>
            <p:cNvSpPr/>
            <p:nvPr/>
          </p:nvSpPr>
          <p:spPr>
            <a:xfrm>
              <a:off x="4788024" y="3645024"/>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2" name="Wolk 221"/>
            <p:cNvSpPr/>
            <p:nvPr/>
          </p:nvSpPr>
          <p:spPr>
            <a:xfrm>
              <a:off x="3851920" y="393305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3" name="Wolk 222"/>
            <p:cNvSpPr/>
            <p:nvPr/>
          </p:nvSpPr>
          <p:spPr>
            <a:xfrm>
              <a:off x="2051720" y="2708920"/>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4" name="Wolk 223"/>
            <p:cNvSpPr/>
            <p:nvPr/>
          </p:nvSpPr>
          <p:spPr>
            <a:xfrm>
              <a:off x="3203848" y="357301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5" name="Wolk 224"/>
            <p:cNvSpPr/>
            <p:nvPr/>
          </p:nvSpPr>
          <p:spPr>
            <a:xfrm>
              <a:off x="2915816" y="3068960"/>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5" name="Groep 157"/>
            <p:cNvGrpSpPr/>
            <p:nvPr/>
          </p:nvGrpSpPr>
          <p:grpSpPr>
            <a:xfrm>
              <a:off x="539552" y="2708920"/>
              <a:ext cx="279648" cy="279648"/>
              <a:chOff x="2627784" y="476672"/>
              <a:chExt cx="720080" cy="720080"/>
            </a:xfrm>
          </p:grpSpPr>
          <p:sp>
            <p:nvSpPr>
              <p:cNvPr id="251" name="Cirkel 250"/>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2" name="Ovaal 251"/>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6" name="Groep 157"/>
            <p:cNvGrpSpPr/>
            <p:nvPr/>
          </p:nvGrpSpPr>
          <p:grpSpPr>
            <a:xfrm>
              <a:off x="1691680" y="4221088"/>
              <a:ext cx="279648" cy="279648"/>
              <a:chOff x="2627784" y="476672"/>
              <a:chExt cx="720080" cy="720080"/>
            </a:xfrm>
          </p:grpSpPr>
          <p:sp>
            <p:nvSpPr>
              <p:cNvPr id="249" name="Cirkel 248"/>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0" name="Ovaal 249"/>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7" name="Groep 157"/>
            <p:cNvGrpSpPr/>
            <p:nvPr/>
          </p:nvGrpSpPr>
          <p:grpSpPr>
            <a:xfrm>
              <a:off x="5508104" y="3140968"/>
              <a:ext cx="279648" cy="279648"/>
              <a:chOff x="2627784" y="476672"/>
              <a:chExt cx="720080" cy="720080"/>
            </a:xfrm>
          </p:grpSpPr>
          <p:sp>
            <p:nvSpPr>
              <p:cNvPr id="247" name="Cirkel 246"/>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8" name="Ovaal 247"/>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8" name="Groep 157"/>
            <p:cNvGrpSpPr/>
            <p:nvPr/>
          </p:nvGrpSpPr>
          <p:grpSpPr>
            <a:xfrm>
              <a:off x="7452320" y="4365104"/>
              <a:ext cx="279648" cy="279648"/>
              <a:chOff x="2627784" y="476672"/>
              <a:chExt cx="720080" cy="720080"/>
            </a:xfrm>
          </p:grpSpPr>
          <p:sp>
            <p:nvSpPr>
              <p:cNvPr id="245" name="Cirkel 24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6" name="Ovaal 245"/>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9" name="Groep 157"/>
            <p:cNvGrpSpPr/>
            <p:nvPr/>
          </p:nvGrpSpPr>
          <p:grpSpPr>
            <a:xfrm>
              <a:off x="5076056" y="4293096"/>
              <a:ext cx="279648" cy="279648"/>
              <a:chOff x="2627784" y="476672"/>
              <a:chExt cx="720080" cy="720080"/>
            </a:xfrm>
          </p:grpSpPr>
          <p:sp>
            <p:nvSpPr>
              <p:cNvPr id="243" name="Cirkel 242"/>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4" name="Ovaal 243"/>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30" name="Groep 38"/>
            <p:cNvGrpSpPr/>
            <p:nvPr/>
          </p:nvGrpSpPr>
          <p:grpSpPr>
            <a:xfrm>
              <a:off x="5940152" y="4221088"/>
              <a:ext cx="304044" cy="472957"/>
              <a:chOff x="539552" y="2564904"/>
              <a:chExt cx="648072" cy="1008112"/>
            </a:xfrm>
          </p:grpSpPr>
          <p:sp>
            <p:nvSpPr>
              <p:cNvPr id="241" name="Ovaal 24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2" name="Ovaal 24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31" name="Groep 38"/>
            <p:cNvGrpSpPr/>
            <p:nvPr/>
          </p:nvGrpSpPr>
          <p:grpSpPr>
            <a:xfrm>
              <a:off x="1691680" y="2564904"/>
              <a:ext cx="304044" cy="472957"/>
              <a:chOff x="539552" y="2564904"/>
              <a:chExt cx="648072" cy="1008112"/>
            </a:xfrm>
          </p:grpSpPr>
          <p:sp>
            <p:nvSpPr>
              <p:cNvPr id="239" name="Ovaal 23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0" name="Ovaal 23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26" name="Groep 38"/>
            <p:cNvGrpSpPr/>
            <p:nvPr/>
          </p:nvGrpSpPr>
          <p:grpSpPr>
            <a:xfrm>
              <a:off x="827584" y="3861048"/>
              <a:ext cx="304044" cy="472957"/>
              <a:chOff x="539552" y="2564904"/>
              <a:chExt cx="648072" cy="1008112"/>
            </a:xfrm>
          </p:grpSpPr>
          <p:sp>
            <p:nvSpPr>
              <p:cNvPr id="237" name="Ovaal 23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8" name="Ovaal 23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27" name="Groep 157"/>
            <p:cNvGrpSpPr/>
            <p:nvPr/>
          </p:nvGrpSpPr>
          <p:grpSpPr>
            <a:xfrm rot="10800000">
              <a:off x="7308304" y="1988840"/>
              <a:ext cx="576064" cy="576064"/>
              <a:chOff x="2627784" y="476672"/>
              <a:chExt cx="720080" cy="720080"/>
            </a:xfrm>
          </p:grpSpPr>
          <p:sp>
            <p:nvSpPr>
              <p:cNvPr id="235" name="Cirkel 23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6" name="Ovaal 235"/>
              <p:cNvSpPr/>
              <p:nvPr/>
            </p:nvSpPr>
            <p:spPr>
              <a:xfrm>
                <a:off x="3086727" y="1007623"/>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…waardoor de eigen cellen in het bloedvat ook kapot kunnen gaan.</a:t>
            </a:r>
          </a:p>
          <a:p>
            <a:pPr lvl="1">
              <a:buNone/>
            </a:pPr>
            <a:endParaRPr lang="nl-NL" dirty="0"/>
          </a:p>
          <a:p>
            <a:pPr>
              <a:buClrTx/>
            </a:pPr>
            <a:endParaRPr lang="nl-NL" dirty="0"/>
          </a:p>
        </p:txBody>
      </p:sp>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075000" cy="400050"/>
          </a:xfrm>
        </p:spPr>
        <p:txBody>
          <a:bodyPr/>
          <a:lstStyle/>
          <a:p>
            <a:r>
              <a:rPr lang="nl-NL" dirty="0">
                <a:solidFill>
                  <a:schemeClr val="tx1"/>
                </a:solidFill>
              </a:rPr>
              <a:t>Complementsysteem en eigen cellen</a:t>
            </a:r>
          </a:p>
        </p:txBody>
      </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grpSp>
        <p:nvGrpSpPr>
          <p:cNvPr id="7" name="Groep 180"/>
          <p:cNvGrpSpPr/>
          <p:nvPr/>
        </p:nvGrpSpPr>
        <p:grpSpPr>
          <a:xfrm>
            <a:off x="337330" y="1430901"/>
            <a:ext cx="5899982" cy="2545006"/>
            <a:chOff x="395536" y="1907867"/>
            <a:chExt cx="7866643" cy="3393341"/>
          </a:xfrm>
        </p:grpSpPr>
        <p:cxnSp>
          <p:nvCxnSpPr>
            <p:cNvPr id="193" name="Rechte verbindingslijn 192"/>
            <p:cNvCxnSpPr/>
            <p:nvPr/>
          </p:nvCxnSpPr>
          <p:spPr>
            <a:xfrm>
              <a:off x="485315" y="1907867"/>
              <a:ext cx="7272808" cy="0"/>
            </a:xfrm>
            <a:prstGeom prst="line">
              <a:avLst/>
            </a:prstGeom>
            <a:noFill/>
            <a:ln w="57150" cap="flat" cmpd="sng" algn="ctr">
              <a:solidFill>
                <a:srgbClr val="C00000"/>
              </a:solidFill>
              <a:prstDash val="solid"/>
            </a:ln>
            <a:effectLst/>
          </p:spPr>
        </p:cxnSp>
        <p:sp>
          <p:nvSpPr>
            <p:cNvPr id="194" name="Ovaal 193"/>
            <p:cNvSpPr/>
            <p:nvPr/>
          </p:nvSpPr>
          <p:spPr>
            <a:xfrm>
              <a:off x="557323" y="194372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5" name="Ovaal 194"/>
            <p:cNvSpPr/>
            <p:nvPr/>
          </p:nvSpPr>
          <p:spPr>
            <a:xfrm>
              <a:off x="2357523" y="193476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96" name="Rechte verbindingslijn 195"/>
            <p:cNvCxnSpPr/>
            <p:nvPr/>
          </p:nvCxnSpPr>
          <p:spPr>
            <a:xfrm>
              <a:off x="485315" y="5301208"/>
              <a:ext cx="7272808" cy="0"/>
            </a:xfrm>
            <a:prstGeom prst="line">
              <a:avLst/>
            </a:prstGeom>
            <a:noFill/>
            <a:ln w="57150" cap="flat" cmpd="sng" algn="ctr">
              <a:solidFill>
                <a:srgbClr val="C00000"/>
              </a:solidFill>
              <a:prstDash val="solid"/>
            </a:ln>
            <a:effectLst/>
          </p:spPr>
        </p:cxnSp>
        <p:sp>
          <p:nvSpPr>
            <p:cNvPr id="199" name="Rechteraccolade 198"/>
            <p:cNvSpPr/>
            <p:nvPr/>
          </p:nvSpPr>
          <p:spPr>
            <a:xfrm>
              <a:off x="7902139" y="1916832"/>
              <a:ext cx="360040" cy="3384376"/>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8" name="Groep 38"/>
            <p:cNvGrpSpPr/>
            <p:nvPr/>
          </p:nvGrpSpPr>
          <p:grpSpPr>
            <a:xfrm>
              <a:off x="1403648" y="2996952"/>
              <a:ext cx="304044" cy="472957"/>
              <a:chOff x="539552" y="2564904"/>
              <a:chExt cx="648072" cy="1008112"/>
            </a:xfrm>
          </p:grpSpPr>
          <p:sp>
            <p:nvSpPr>
              <p:cNvPr id="325" name="Ovaal 32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6" name="Ovaal 32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02" name="Wolk 201"/>
            <p:cNvSpPr/>
            <p:nvPr/>
          </p:nvSpPr>
          <p:spPr>
            <a:xfrm>
              <a:off x="1043609" y="2835165"/>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3" name="7-punts ster 202"/>
            <p:cNvSpPr/>
            <p:nvPr/>
          </p:nvSpPr>
          <p:spPr>
            <a:xfrm>
              <a:off x="755576" y="328498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9" name="Groep 38"/>
            <p:cNvGrpSpPr/>
            <p:nvPr/>
          </p:nvGrpSpPr>
          <p:grpSpPr>
            <a:xfrm>
              <a:off x="2555776" y="3573016"/>
              <a:ext cx="304044" cy="472957"/>
              <a:chOff x="539552" y="2564904"/>
              <a:chExt cx="648072" cy="1008112"/>
            </a:xfrm>
          </p:grpSpPr>
          <p:sp>
            <p:nvSpPr>
              <p:cNvPr id="323" name="Ovaal 32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4" name="Ovaal 32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5" name="Groep 38"/>
            <p:cNvGrpSpPr/>
            <p:nvPr/>
          </p:nvGrpSpPr>
          <p:grpSpPr>
            <a:xfrm>
              <a:off x="4644008" y="3933056"/>
              <a:ext cx="304044" cy="472957"/>
              <a:chOff x="539552" y="2564904"/>
              <a:chExt cx="648072" cy="1008112"/>
            </a:xfrm>
          </p:grpSpPr>
          <p:sp>
            <p:nvSpPr>
              <p:cNvPr id="321" name="Ovaal 32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2" name="Ovaal 32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6" name="Groep 38"/>
            <p:cNvGrpSpPr/>
            <p:nvPr/>
          </p:nvGrpSpPr>
          <p:grpSpPr>
            <a:xfrm>
              <a:off x="3131840" y="2924944"/>
              <a:ext cx="304044" cy="472957"/>
              <a:chOff x="539552" y="2564904"/>
              <a:chExt cx="648072" cy="1008112"/>
            </a:xfrm>
          </p:grpSpPr>
          <p:sp>
            <p:nvSpPr>
              <p:cNvPr id="319" name="Ovaal 31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0" name="Ovaal 31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7" name="Groep 38"/>
            <p:cNvGrpSpPr/>
            <p:nvPr/>
          </p:nvGrpSpPr>
          <p:grpSpPr>
            <a:xfrm>
              <a:off x="5364088" y="3573016"/>
              <a:ext cx="304044" cy="472957"/>
              <a:chOff x="539552" y="2564904"/>
              <a:chExt cx="648072" cy="1008112"/>
            </a:xfrm>
          </p:grpSpPr>
          <p:sp>
            <p:nvSpPr>
              <p:cNvPr id="317" name="Ovaal 31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18" name="Ovaal 31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8" name="Groep 38"/>
            <p:cNvGrpSpPr/>
            <p:nvPr/>
          </p:nvGrpSpPr>
          <p:grpSpPr>
            <a:xfrm>
              <a:off x="3851920" y="2708920"/>
              <a:ext cx="304044" cy="472957"/>
              <a:chOff x="539552" y="2564904"/>
              <a:chExt cx="648072" cy="1008112"/>
            </a:xfrm>
          </p:grpSpPr>
          <p:sp>
            <p:nvSpPr>
              <p:cNvPr id="315" name="Ovaal 31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16" name="Ovaal 31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29" name="7-punts ster 228"/>
            <p:cNvSpPr/>
            <p:nvPr/>
          </p:nvSpPr>
          <p:spPr>
            <a:xfrm>
              <a:off x="2339752" y="2636912"/>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0" name="7-punts ster 229"/>
            <p:cNvSpPr/>
            <p:nvPr/>
          </p:nvSpPr>
          <p:spPr>
            <a:xfrm>
              <a:off x="3419872" y="3429000"/>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1" name="7-punts ster 230"/>
            <p:cNvSpPr/>
            <p:nvPr/>
          </p:nvSpPr>
          <p:spPr>
            <a:xfrm>
              <a:off x="2987824" y="400506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2" name="7-punts ster 231"/>
            <p:cNvSpPr/>
            <p:nvPr/>
          </p:nvSpPr>
          <p:spPr>
            <a:xfrm>
              <a:off x="4572000" y="3068960"/>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3" name="7-punts ster 232"/>
            <p:cNvSpPr/>
            <p:nvPr/>
          </p:nvSpPr>
          <p:spPr>
            <a:xfrm>
              <a:off x="6156176" y="3861048"/>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4" name="7-punts ster 233"/>
            <p:cNvSpPr/>
            <p:nvPr/>
          </p:nvSpPr>
          <p:spPr>
            <a:xfrm>
              <a:off x="7164288" y="400506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9" name="Groep 38"/>
            <p:cNvGrpSpPr/>
            <p:nvPr/>
          </p:nvGrpSpPr>
          <p:grpSpPr>
            <a:xfrm>
              <a:off x="6660232" y="3501008"/>
              <a:ext cx="304044" cy="472957"/>
              <a:chOff x="539552" y="2564904"/>
              <a:chExt cx="648072" cy="1008112"/>
            </a:xfrm>
          </p:grpSpPr>
          <p:sp>
            <p:nvSpPr>
              <p:cNvPr id="313" name="Ovaal 31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14" name="Ovaal 31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78" name="Wolk 277"/>
            <p:cNvSpPr/>
            <p:nvPr/>
          </p:nvSpPr>
          <p:spPr>
            <a:xfrm>
              <a:off x="1187624" y="393305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9" name="Wolk 278"/>
            <p:cNvSpPr/>
            <p:nvPr/>
          </p:nvSpPr>
          <p:spPr>
            <a:xfrm>
              <a:off x="7020272" y="314096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0" name="Wolk 279"/>
            <p:cNvSpPr/>
            <p:nvPr/>
          </p:nvSpPr>
          <p:spPr>
            <a:xfrm>
              <a:off x="6804248" y="429309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1" name="Wolk 280"/>
            <p:cNvSpPr/>
            <p:nvPr/>
          </p:nvSpPr>
          <p:spPr>
            <a:xfrm>
              <a:off x="5580112" y="278092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2" name="Wolk 281"/>
            <p:cNvSpPr/>
            <p:nvPr/>
          </p:nvSpPr>
          <p:spPr>
            <a:xfrm>
              <a:off x="2267744" y="350100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3" name="Wolk 282"/>
            <p:cNvSpPr/>
            <p:nvPr/>
          </p:nvSpPr>
          <p:spPr>
            <a:xfrm>
              <a:off x="5508104" y="429309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4" name="Wolk 283"/>
            <p:cNvSpPr/>
            <p:nvPr/>
          </p:nvSpPr>
          <p:spPr>
            <a:xfrm>
              <a:off x="4788024" y="3645024"/>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5" name="Wolk 284"/>
            <p:cNvSpPr/>
            <p:nvPr/>
          </p:nvSpPr>
          <p:spPr>
            <a:xfrm>
              <a:off x="3851920" y="393305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6" name="Wolk 285"/>
            <p:cNvSpPr/>
            <p:nvPr/>
          </p:nvSpPr>
          <p:spPr>
            <a:xfrm>
              <a:off x="2051720" y="2708920"/>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7" name="Wolk 286"/>
            <p:cNvSpPr/>
            <p:nvPr/>
          </p:nvSpPr>
          <p:spPr>
            <a:xfrm>
              <a:off x="3203848" y="357301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8" name="Wolk 287"/>
            <p:cNvSpPr/>
            <p:nvPr/>
          </p:nvSpPr>
          <p:spPr>
            <a:xfrm>
              <a:off x="2915816" y="3068960"/>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0" name="Groep 157"/>
            <p:cNvGrpSpPr/>
            <p:nvPr/>
          </p:nvGrpSpPr>
          <p:grpSpPr>
            <a:xfrm>
              <a:off x="539552" y="2708920"/>
              <a:ext cx="279648" cy="279648"/>
              <a:chOff x="2627784" y="476672"/>
              <a:chExt cx="720080" cy="720080"/>
            </a:xfrm>
          </p:grpSpPr>
          <p:sp>
            <p:nvSpPr>
              <p:cNvPr id="311" name="Cirkel 310"/>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12" name="Ovaal 311"/>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1" name="Groep 157"/>
            <p:cNvGrpSpPr/>
            <p:nvPr/>
          </p:nvGrpSpPr>
          <p:grpSpPr>
            <a:xfrm>
              <a:off x="5508104" y="3140968"/>
              <a:ext cx="279648" cy="279648"/>
              <a:chOff x="2627784" y="476672"/>
              <a:chExt cx="720080" cy="720080"/>
            </a:xfrm>
          </p:grpSpPr>
          <p:sp>
            <p:nvSpPr>
              <p:cNvPr id="309" name="Cirkel 308"/>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10" name="Ovaal 309"/>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2" name="Groep 157"/>
            <p:cNvGrpSpPr/>
            <p:nvPr/>
          </p:nvGrpSpPr>
          <p:grpSpPr>
            <a:xfrm>
              <a:off x="7532712" y="4365104"/>
              <a:ext cx="279648" cy="279648"/>
              <a:chOff x="2627784" y="476672"/>
              <a:chExt cx="720080" cy="720080"/>
            </a:xfrm>
          </p:grpSpPr>
          <p:sp>
            <p:nvSpPr>
              <p:cNvPr id="307" name="Cirkel 306"/>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08" name="Ovaal 307"/>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3" name="Groep 157"/>
            <p:cNvGrpSpPr/>
            <p:nvPr/>
          </p:nvGrpSpPr>
          <p:grpSpPr>
            <a:xfrm>
              <a:off x="5076056" y="4149080"/>
              <a:ext cx="279648" cy="279648"/>
              <a:chOff x="2627784" y="476672"/>
              <a:chExt cx="720080" cy="720080"/>
            </a:xfrm>
          </p:grpSpPr>
          <p:sp>
            <p:nvSpPr>
              <p:cNvPr id="305" name="Cirkel 30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06" name="Ovaal 305"/>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4" name="Groep 38"/>
            <p:cNvGrpSpPr/>
            <p:nvPr/>
          </p:nvGrpSpPr>
          <p:grpSpPr>
            <a:xfrm>
              <a:off x="5868144" y="4180179"/>
              <a:ext cx="304044" cy="472957"/>
              <a:chOff x="539552" y="2564904"/>
              <a:chExt cx="648072" cy="1008112"/>
            </a:xfrm>
          </p:grpSpPr>
          <p:sp>
            <p:nvSpPr>
              <p:cNvPr id="303" name="Ovaal 30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04" name="Ovaal 30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5" name="Groep 293"/>
            <p:cNvGrpSpPr/>
            <p:nvPr/>
          </p:nvGrpSpPr>
          <p:grpSpPr>
            <a:xfrm>
              <a:off x="1691680" y="2564904"/>
              <a:ext cx="304044" cy="472957"/>
              <a:chOff x="539552" y="2564904"/>
              <a:chExt cx="648072" cy="1008112"/>
            </a:xfrm>
          </p:grpSpPr>
          <p:sp>
            <p:nvSpPr>
              <p:cNvPr id="301" name="Ovaal 30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302" name="Ovaal 30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95" name="Explosie 1 294"/>
            <p:cNvSpPr/>
            <p:nvPr/>
          </p:nvSpPr>
          <p:spPr>
            <a:xfrm>
              <a:off x="4185065" y="1961945"/>
              <a:ext cx="1584176" cy="864096"/>
            </a:xfrm>
            <a:prstGeom prst="irregularSeal1">
              <a:avLst/>
            </a:prstGeom>
            <a:solidFill>
              <a:srgbClr val="C0504D">
                <a:lumMod val="60000"/>
                <a:lumOff val="40000"/>
              </a:srgbClr>
            </a:solidFill>
            <a:ln w="254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6" name="Explosie 1 295"/>
            <p:cNvSpPr/>
            <p:nvPr/>
          </p:nvSpPr>
          <p:spPr>
            <a:xfrm>
              <a:off x="5796136" y="1988840"/>
              <a:ext cx="1980220" cy="1080120"/>
            </a:xfrm>
            <a:prstGeom prst="irregularSeal1">
              <a:avLst/>
            </a:prstGeom>
            <a:solidFill>
              <a:srgbClr val="C0504D">
                <a:lumMod val="60000"/>
                <a:lumOff val="40000"/>
              </a:srgbClr>
            </a:solidFill>
            <a:ln w="254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7" name="Explosie 1 296"/>
            <p:cNvSpPr/>
            <p:nvPr/>
          </p:nvSpPr>
          <p:spPr>
            <a:xfrm>
              <a:off x="2411760" y="4365104"/>
              <a:ext cx="1584176" cy="864096"/>
            </a:xfrm>
            <a:prstGeom prst="irregularSeal1">
              <a:avLst/>
            </a:prstGeom>
            <a:solidFill>
              <a:srgbClr val="C0504D">
                <a:lumMod val="60000"/>
                <a:lumOff val="40000"/>
              </a:srgbClr>
            </a:solidFill>
            <a:ln w="254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8" name="Explosie 1 297"/>
            <p:cNvSpPr/>
            <p:nvPr/>
          </p:nvSpPr>
          <p:spPr>
            <a:xfrm>
              <a:off x="395536" y="4149080"/>
              <a:ext cx="1980220" cy="1080120"/>
            </a:xfrm>
            <a:prstGeom prst="irregularSeal1">
              <a:avLst/>
            </a:prstGeom>
            <a:solidFill>
              <a:srgbClr val="C0504D">
                <a:lumMod val="60000"/>
                <a:lumOff val="40000"/>
              </a:srgbClr>
            </a:solidFill>
            <a:ln w="254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9" name="Ovaal 298"/>
            <p:cNvSpPr/>
            <p:nvPr/>
          </p:nvSpPr>
          <p:spPr>
            <a:xfrm>
              <a:off x="4157723" y="4527050"/>
              <a:ext cx="1728192" cy="715742"/>
            </a:xfrm>
            <a:prstGeom prst="ellipse">
              <a:avLst/>
            </a:prstGeom>
            <a:solidFill>
              <a:srgbClr val="C0504D">
                <a:lumMod val="60000"/>
                <a:lumOff val="40000"/>
              </a:srgbClr>
            </a:solidFill>
            <a:ln w="381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00" name="Ovaal 299"/>
            <p:cNvSpPr/>
            <p:nvPr/>
          </p:nvSpPr>
          <p:spPr>
            <a:xfrm>
              <a:off x="5940152" y="4527050"/>
              <a:ext cx="1728192" cy="715742"/>
            </a:xfrm>
            <a:prstGeom prst="ellipse">
              <a:avLst/>
            </a:prstGeom>
            <a:solidFill>
              <a:srgbClr val="C0504D">
                <a:lumMod val="60000"/>
                <a:lumOff val="40000"/>
              </a:srgbClr>
            </a:solidFill>
            <a:ln w="381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169848" cy="400050"/>
          </a:xfrm>
        </p:spPr>
        <p:txBody>
          <a:bodyPr/>
          <a:lstStyle/>
          <a:p>
            <a:r>
              <a:rPr lang="nl-NL" dirty="0">
                <a:solidFill>
                  <a:schemeClr val="tx1"/>
                </a:solidFill>
              </a:rPr>
              <a:t>Regulatie van het complementsysteem</a:t>
            </a:r>
          </a:p>
        </p:txBody>
      </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sp>
        <p:nvSpPr>
          <p:cNvPr id="3" name="Tijdelijke aanduiding voor inhoud 2"/>
          <p:cNvSpPr>
            <a:spLocks noGrp="1"/>
          </p:cNvSpPr>
          <p:nvPr>
            <p:ph idx="1"/>
          </p:nvPr>
        </p:nvSpPr>
        <p:spPr>
          <a:xfrm>
            <a:off x="391500" y="1275606"/>
            <a:ext cx="6075000" cy="3094024"/>
          </a:xfrm>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Om onze eigen cellen te beschermen, zitten er in het bloed en op het celoppervlak regulators die het complementsysteem deactiveren.</a:t>
            </a:r>
          </a:p>
          <a:p>
            <a:pPr lvl="1">
              <a:buNone/>
            </a:pPr>
            <a:endParaRPr lang="nl-NL" dirty="0"/>
          </a:p>
          <a:p>
            <a:pPr>
              <a:buClrTx/>
            </a:pPr>
            <a:endParaRPr lang="nl-NL" dirty="0"/>
          </a:p>
        </p:txBody>
      </p:sp>
      <p:cxnSp>
        <p:nvCxnSpPr>
          <p:cNvPr id="135" name="Rechte verbindingslijn 134"/>
          <p:cNvCxnSpPr/>
          <p:nvPr/>
        </p:nvCxnSpPr>
        <p:spPr>
          <a:xfrm>
            <a:off x="363986" y="1430900"/>
            <a:ext cx="5454606" cy="0"/>
          </a:xfrm>
          <a:prstGeom prst="line">
            <a:avLst/>
          </a:prstGeom>
          <a:noFill/>
          <a:ln w="57150" cap="flat" cmpd="sng" algn="ctr">
            <a:solidFill>
              <a:srgbClr val="C00000"/>
            </a:solidFill>
            <a:prstDash val="solid"/>
          </a:ln>
          <a:effectLst/>
        </p:spPr>
      </p:cxnSp>
      <p:sp>
        <p:nvSpPr>
          <p:cNvPr id="136" name="Ovaal 135"/>
          <p:cNvSpPr/>
          <p:nvPr/>
        </p:nvSpPr>
        <p:spPr>
          <a:xfrm>
            <a:off x="417992" y="14577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7" name="Ovaal 136"/>
          <p:cNvSpPr/>
          <p:nvPr/>
        </p:nvSpPr>
        <p:spPr>
          <a:xfrm>
            <a:off x="1768142"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8" name="Ovaal 137"/>
          <p:cNvSpPr/>
          <p:nvPr/>
        </p:nvSpPr>
        <p:spPr>
          <a:xfrm>
            <a:off x="3118292"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9" name="Ovaal 138"/>
          <p:cNvSpPr/>
          <p:nvPr/>
        </p:nvSpPr>
        <p:spPr>
          <a:xfrm>
            <a:off x="4468442" y="1444348"/>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40" name="Rechte verbindingslijn 139"/>
          <p:cNvCxnSpPr/>
          <p:nvPr/>
        </p:nvCxnSpPr>
        <p:spPr>
          <a:xfrm>
            <a:off x="363986" y="3975906"/>
            <a:ext cx="5454606" cy="0"/>
          </a:xfrm>
          <a:prstGeom prst="line">
            <a:avLst/>
          </a:prstGeom>
          <a:noFill/>
          <a:ln w="57150" cap="flat" cmpd="sng" algn="ctr">
            <a:solidFill>
              <a:srgbClr val="C00000"/>
            </a:solidFill>
            <a:prstDash val="solid"/>
          </a:ln>
          <a:effectLst/>
        </p:spPr>
      </p:cxnSp>
      <p:sp>
        <p:nvSpPr>
          <p:cNvPr id="141" name="Rechteraccolade 140"/>
          <p:cNvSpPr/>
          <p:nvPr/>
        </p:nvSpPr>
        <p:spPr>
          <a:xfrm>
            <a:off x="5926604" y="1437624"/>
            <a:ext cx="270030" cy="2538282"/>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2" name="Ovaal 141"/>
          <p:cNvSpPr/>
          <p:nvPr/>
        </p:nvSpPr>
        <p:spPr>
          <a:xfrm>
            <a:off x="417992" y="351696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3" name="Ovaal 142"/>
          <p:cNvSpPr/>
          <p:nvPr/>
        </p:nvSpPr>
        <p:spPr>
          <a:xfrm>
            <a:off x="1768142"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4" name="Ovaal 143"/>
          <p:cNvSpPr/>
          <p:nvPr/>
        </p:nvSpPr>
        <p:spPr>
          <a:xfrm>
            <a:off x="3118292"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5" name="Ovaal 144"/>
          <p:cNvSpPr/>
          <p:nvPr/>
        </p:nvSpPr>
        <p:spPr>
          <a:xfrm>
            <a:off x="4468442" y="3503516"/>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7" name="Groep 157"/>
          <p:cNvGrpSpPr/>
          <p:nvPr/>
        </p:nvGrpSpPr>
        <p:grpSpPr>
          <a:xfrm>
            <a:off x="404664" y="2625756"/>
            <a:ext cx="432048" cy="432048"/>
            <a:chOff x="2627784" y="476672"/>
            <a:chExt cx="720080" cy="720080"/>
          </a:xfrm>
        </p:grpSpPr>
        <p:sp>
          <p:nvSpPr>
            <p:cNvPr id="182" name="Cirkel 181"/>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3" name="Ovaal 182"/>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8" name="Groep 157"/>
          <p:cNvGrpSpPr/>
          <p:nvPr/>
        </p:nvGrpSpPr>
        <p:grpSpPr>
          <a:xfrm>
            <a:off x="1376772" y="2193708"/>
            <a:ext cx="209736" cy="209736"/>
            <a:chOff x="2627784" y="476672"/>
            <a:chExt cx="720080" cy="720080"/>
          </a:xfrm>
        </p:grpSpPr>
        <p:sp>
          <p:nvSpPr>
            <p:cNvPr id="180" name="Cirkel 179"/>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1" name="Ovaal 180"/>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9" name="Groep 157"/>
          <p:cNvGrpSpPr/>
          <p:nvPr/>
        </p:nvGrpSpPr>
        <p:grpSpPr>
          <a:xfrm>
            <a:off x="4131078" y="2355726"/>
            <a:ext cx="209736" cy="209736"/>
            <a:chOff x="2627784" y="476672"/>
            <a:chExt cx="720080" cy="720080"/>
          </a:xfrm>
        </p:grpSpPr>
        <p:sp>
          <p:nvSpPr>
            <p:cNvPr id="177" name="Cirkel 176"/>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9" name="Ovaal 178"/>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5" name="Groep 157"/>
          <p:cNvGrpSpPr/>
          <p:nvPr/>
        </p:nvGrpSpPr>
        <p:grpSpPr>
          <a:xfrm>
            <a:off x="5589240" y="3273828"/>
            <a:ext cx="209736" cy="209736"/>
            <a:chOff x="2627784" y="476672"/>
            <a:chExt cx="720080" cy="720080"/>
          </a:xfrm>
        </p:grpSpPr>
        <p:sp>
          <p:nvSpPr>
            <p:cNvPr id="175" name="Cirkel 17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6" name="Ovaal 175"/>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6" name="Groep 148"/>
          <p:cNvGrpSpPr/>
          <p:nvPr/>
        </p:nvGrpSpPr>
        <p:grpSpPr>
          <a:xfrm>
            <a:off x="1538790" y="1977684"/>
            <a:ext cx="864096" cy="272691"/>
            <a:chOff x="2555776" y="3212976"/>
            <a:chExt cx="995110" cy="314036"/>
          </a:xfrm>
          <a:solidFill>
            <a:srgbClr val="00B050"/>
          </a:solidFill>
        </p:grpSpPr>
        <p:sp>
          <p:nvSpPr>
            <p:cNvPr id="153" name="Ovaal 152"/>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4" name="Ovaal 153"/>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5" name="Ovaal 154"/>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6" name="Ovaal 155"/>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7" name="Ovaal 156"/>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8" name="Ovaal 157"/>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9" name="Ovaal 158"/>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0" name="Ovaal 159"/>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1" name="Ovaal 160"/>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2" name="Ovaal 161"/>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3" name="Ovaal 162"/>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4" name="Ovaal 163"/>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5" name="Ovaal 164"/>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6" name="Ovaal 165"/>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7" name="Ovaal 166"/>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8" name="Ovaal 167"/>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9" name="Ovaal 168"/>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0" name="Ovaal 169"/>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1" name="Ovaal 170"/>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2" name="Ovaal 171"/>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7" name="Groep 219"/>
          <p:cNvGrpSpPr/>
          <p:nvPr/>
        </p:nvGrpSpPr>
        <p:grpSpPr>
          <a:xfrm flipH="1">
            <a:off x="4833156" y="3165816"/>
            <a:ext cx="59407" cy="594066"/>
            <a:chOff x="4355976" y="2708920"/>
            <a:chExt cx="144016" cy="1440160"/>
          </a:xfrm>
        </p:grpSpPr>
        <p:sp>
          <p:nvSpPr>
            <p:cNvPr id="216" name="Rechthoek 215"/>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7" name="Rechthoek 216"/>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8" name="Rechthoek 217"/>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9" name="Rechthoek 218"/>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grpSp>
        <p:nvGrpSpPr>
          <p:cNvPr id="18" name="Groep 512"/>
          <p:cNvGrpSpPr/>
          <p:nvPr/>
        </p:nvGrpSpPr>
        <p:grpSpPr>
          <a:xfrm>
            <a:off x="2672916" y="1977685"/>
            <a:ext cx="648072" cy="731695"/>
            <a:chOff x="3563888" y="2636912"/>
            <a:chExt cx="864096" cy="975594"/>
          </a:xfrm>
        </p:grpSpPr>
        <p:sp>
          <p:nvSpPr>
            <p:cNvPr id="243" name="Gelijkbenige driehoek 242"/>
            <p:cNvSpPr/>
            <p:nvPr/>
          </p:nvSpPr>
          <p:spPr>
            <a:xfrm>
              <a:off x="3788877" y="2636912"/>
              <a:ext cx="417646" cy="36004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47" name="Tekstvak 246"/>
            <p:cNvSpPr txBox="1"/>
            <p:nvPr/>
          </p:nvSpPr>
          <p:spPr>
            <a:xfrm>
              <a:off x="3563888" y="2996952"/>
              <a:ext cx="864096" cy="615554"/>
            </a:xfrm>
            <a:prstGeom prst="rect">
              <a:avLst/>
            </a:prstGeom>
            <a:noFill/>
          </p:spPr>
          <p:txBody>
            <a:bodyPr wrap="square" rtlCol="0">
              <a:spAutoFit/>
            </a:bodyPr>
            <a:lstStyle/>
            <a:p>
              <a:pPr algn="ctr"/>
              <a:r>
                <a:rPr lang="nl-NL" sz="1200" b="1" dirty="0"/>
                <a:t>Factor I</a:t>
              </a:r>
            </a:p>
          </p:txBody>
        </p:sp>
      </p:grpSp>
      <p:grpSp>
        <p:nvGrpSpPr>
          <p:cNvPr id="19" name="Groep 148"/>
          <p:cNvGrpSpPr/>
          <p:nvPr/>
        </p:nvGrpSpPr>
        <p:grpSpPr>
          <a:xfrm>
            <a:off x="3969060" y="2679762"/>
            <a:ext cx="864096" cy="272691"/>
            <a:chOff x="2555776" y="3212976"/>
            <a:chExt cx="995110" cy="314036"/>
          </a:xfrm>
          <a:solidFill>
            <a:srgbClr val="00B050"/>
          </a:solidFill>
        </p:grpSpPr>
        <p:sp>
          <p:nvSpPr>
            <p:cNvPr id="252" name="Ovaal 251"/>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3" name="Ovaal 252"/>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4" name="Ovaal 253"/>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5" name="Ovaal 254"/>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6" name="Ovaal 255"/>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7" name="Ovaal 256"/>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8" name="Ovaal 257"/>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9" name="Ovaal 258"/>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0" name="Ovaal 259"/>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1" name="Ovaal 260"/>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2" name="Ovaal 261"/>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3" name="Ovaal 262"/>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4" name="Ovaal 263"/>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5" name="Ovaal 264"/>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6" name="Ovaal 265"/>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7" name="Ovaal 266"/>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8" name="Ovaal 267"/>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9" name="Ovaal 268"/>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0" name="Ovaal 269"/>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1" name="Ovaal 270"/>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0" name="Groep 148"/>
          <p:cNvGrpSpPr/>
          <p:nvPr/>
        </p:nvGrpSpPr>
        <p:grpSpPr>
          <a:xfrm>
            <a:off x="4659139" y="2031690"/>
            <a:ext cx="864096" cy="272691"/>
            <a:chOff x="2555776" y="3212976"/>
            <a:chExt cx="995110" cy="314036"/>
          </a:xfrm>
          <a:solidFill>
            <a:srgbClr val="00B050"/>
          </a:solidFill>
        </p:grpSpPr>
        <p:sp>
          <p:nvSpPr>
            <p:cNvPr id="275" name="Ovaal 274"/>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6" name="Ovaal 275"/>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7" name="Ovaal 276"/>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9" name="Ovaal 288"/>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0" name="Ovaal 289"/>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1" name="Ovaal 290"/>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2" name="Ovaal 291"/>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3" name="Ovaal 292"/>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4" name="Ovaal 293"/>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7" name="Ovaal 326"/>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8" name="Ovaal 327"/>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9" name="Ovaal 328"/>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0" name="Ovaal 329"/>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1" name="Ovaal 330"/>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2" name="Ovaal 331"/>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3" name="Ovaal 332"/>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4" name="Ovaal 333"/>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5" name="Ovaal 334"/>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6" name="Ovaal 335"/>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7" name="Ovaal 336"/>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1" name="Groep 337"/>
          <p:cNvGrpSpPr/>
          <p:nvPr/>
        </p:nvGrpSpPr>
        <p:grpSpPr>
          <a:xfrm>
            <a:off x="836713" y="3111810"/>
            <a:ext cx="560231" cy="594066"/>
            <a:chOff x="4788024" y="4149080"/>
            <a:chExt cx="746975" cy="792088"/>
          </a:xfrm>
        </p:grpSpPr>
        <p:grpSp>
          <p:nvGrpSpPr>
            <p:cNvPr id="22" name="Groep 219"/>
            <p:cNvGrpSpPr/>
            <p:nvPr/>
          </p:nvGrpSpPr>
          <p:grpSpPr>
            <a:xfrm flipH="1">
              <a:off x="4788024" y="4149080"/>
              <a:ext cx="79209" cy="792088"/>
              <a:chOff x="4355976" y="2708920"/>
              <a:chExt cx="144016" cy="1440160"/>
            </a:xfrm>
          </p:grpSpPr>
          <p:sp>
            <p:nvSpPr>
              <p:cNvPr id="341" name="Rechthoek 340"/>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2" name="Rechthoek 341"/>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3" name="Rechthoek 342"/>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4" name="Rechthoek 343"/>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sp>
          <p:nvSpPr>
            <p:cNvPr id="340" name="Tekstvak 339"/>
            <p:cNvSpPr txBox="1"/>
            <p:nvPr/>
          </p:nvSpPr>
          <p:spPr>
            <a:xfrm>
              <a:off x="4814919" y="4275455"/>
              <a:ext cx="720080" cy="369332"/>
            </a:xfrm>
            <a:prstGeom prst="rect">
              <a:avLst/>
            </a:prstGeom>
            <a:noFill/>
          </p:spPr>
          <p:txBody>
            <a:bodyPr wrap="square" rtlCol="0">
              <a:spAutoFit/>
            </a:bodyPr>
            <a:lstStyle/>
            <a:p>
              <a:r>
                <a:rPr lang="nl-NL" sz="1200" b="1" dirty="0"/>
                <a:t>CD46</a:t>
              </a:r>
            </a:p>
          </p:txBody>
        </p:sp>
      </p:grpSp>
      <p:grpSp>
        <p:nvGrpSpPr>
          <p:cNvPr id="23" name="Groep 219"/>
          <p:cNvGrpSpPr/>
          <p:nvPr/>
        </p:nvGrpSpPr>
        <p:grpSpPr>
          <a:xfrm flipH="1">
            <a:off x="3753036" y="1707654"/>
            <a:ext cx="59407" cy="594066"/>
            <a:chOff x="4355976" y="2708920"/>
            <a:chExt cx="144016" cy="1440160"/>
          </a:xfrm>
        </p:grpSpPr>
        <p:sp>
          <p:nvSpPr>
            <p:cNvPr id="348" name="Rechthoek 347"/>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9" name="Rechthoek 348"/>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50" name="Rechthoek 349"/>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51" name="Rechthoek 350"/>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grpSp>
        <p:nvGrpSpPr>
          <p:cNvPr id="24" name="Groep 148"/>
          <p:cNvGrpSpPr/>
          <p:nvPr/>
        </p:nvGrpSpPr>
        <p:grpSpPr>
          <a:xfrm>
            <a:off x="5037181" y="2949792"/>
            <a:ext cx="864096" cy="272691"/>
            <a:chOff x="2555776" y="3212976"/>
            <a:chExt cx="995110" cy="314036"/>
          </a:xfrm>
          <a:solidFill>
            <a:srgbClr val="00B050"/>
          </a:solidFill>
        </p:grpSpPr>
        <p:sp>
          <p:nvSpPr>
            <p:cNvPr id="362" name="Ovaal 361"/>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3" name="Ovaal 362"/>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4" name="Ovaal 363"/>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5" name="Ovaal 364"/>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6" name="Ovaal 365"/>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7" name="Ovaal 366"/>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8" name="Ovaal 367"/>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9" name="Ovaal 368"/>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0" name="Ovaal 369"/>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1" name="Ovaal 370"/>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2" name="Ovaal 371"/>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3" name="Ovaal 372"/>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4" name="Ovaal 373"/>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5" name="Ovaal 374"/>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6" name="Ovaal 375"/>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7" name="Ovaal 376"/>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8" name="Ovaal 377"/>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9" name="Ovaal 378"/>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80" name="Ovaal 379"/>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81" name="Ovaal 380"/>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383" name="Gelijkbenige driehoek 382"/>
          <p:cNvSpPr/>
          <p:nvPr/>
        </p:nvSpPr>
        <p:spPr>
          <a:xfrm>
            <a:off x="3429000" y="2841780"/>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84" name="Gelijkbenige driehoek 383"/>
          <p:cNvSpPr/>
          <p:nvPr/>
        </p:nvSpPr>
        <p:spPr>
          <a:xfrm>
            <a:off x="350658" y="2193708"/>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85" name="Gelijkbenige driehoek 384"/>
          <p:cNvSpPr/>
          <p:nvPr/>
        </p:nvSpPr>
        <p:spPr>
          <a:xfrm>
            <a:off x="5265204" y="2355726"/>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nvGrpSpPr>
          <p:cNvPr id="25" name="Groep 148"/>
          <p:cNvGrpSpPr/>
          <p:nvPr/>
        </p:nvGrpSpPr>
        <p:grpSpPr>
          <a:xfrm>
            <a:off x="242646" y="1923678"/>
            <a:ext cx="864096" cy="272691"/>
            <a:chOff x="2555776" y="3212976"/>
            <a:chExt cx="995110" cy="314036"/>
          </a:xfrm>
          <a:solidFill>
            <a:srgbClr val="00B050"/>
          </a:solidFill>
        </p:grpSpPr>
        <p:sp>
          <p:nvSpPr>
            <p:cNvPr id="408" name="Ovaal 407"/>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09" name="Ovaal 408"/>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0" name="Ovaal 409"/>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1" name="Ovaal 410"/>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2" name="Ovaal 411"/>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3" name="Ovaal 412"/>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4" name="Ovaal 413"/>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5" name="Ovaal 414"/>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6" name="Ovaal 415"/>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7" name="Ovaal 416"/>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8" name="Ovaal 417"/>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9" name="Ovaal 418"/>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0" name="Ovaal 419"/>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1" name="Ovaal 420"/>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2" name="Ovaal 421"/>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3" name="Ovaal 422"/>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4" name="Ovaal 423"/>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5" name="Ovaal 424"/>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6" name="Ovaal 425"/>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7" name="Ovaal 426"/>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6" name="Groep 511"/>
          <p:cNvGrpSpPr/>
          <p:nvPr/>
        </p:nvGrpSpPr>
        <p:grpSpPr>
          <a:xfrm>
            <a:off x="2348880" y="2571751"/>
            <a:ext cx="864096" cy="677689"/>
            <a:chOff x="3131840" y="3429000"/>
            <a:chExt cx="1152128" cy="903586"/>
          </a:xfrm>
        </p:grpSpPr>
        <p:sp>
          <p:nvSpPr>
            <p:cNvPr id="152" name="Tekstvak 151"/>
            <p:cNvSpPr txBox="1"/>
            <p:nvPr/>
          </p:nvSpPr>
          <p:spPr>
            <a:xfrm>
              <a:off x="3320969" y="3717032"/>
              <a:ext cx="928991" cy="615554"/>
            </a:xfrm>
            <a:prstGeom prst="rect">
              <a:avLst/>
            </a:prstGeom>
            <a:noFill/>
          </p:spPr>
          <p:txBody>
            <a:bodyPr wrap="square" rtlCol="0">
              <a:spAutoFit/>
            </a:bodyPr>
            <a:lstStyle/>
            <a:p>
              <a:pPr defTabSz="685800">
                <a:defRPr/>
              </a:pPr>
              <a:r>
                <a:rPr lang="nl-NL" sz="1200" b="1" kern="0" dirty="0"/>
                <a:t>Factor H</a:t>
              </a:r>
            </a:p>
          </p:txBody>
        </p:sp>
        <p:grpSp>
          <p:nvGrpSpPr>
            <p:cNvPr id="27" name="Groep 148"/>
            <p:cNvGrpSpPr/>
            <p:nvPr/>
          </p:nvGrpSpPr>
          <p:grpSpPr>
            <a:xfrm>
              <a:off x="3131840" y="3429000"/>
              <a:ext cx="1152128" cy="363588"/>
              <a:chOff x="2555776" y="3212976"/>
              <a:chExt cx="995110" cy="314036"/>
            </a:xfrm>
            <a:solidFill>
              <a:srgbClr val="00B050"/>
            </a:solidFill>
          </p:grpSpPr>
          <p:sp>
            <p:nvSpPr>
              <p:cNvPr id="450" name="Ovaal 449"/>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1" name="Ovaal 450"/>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2" name="Ovaal 451"/>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3" name="Ovaal 452"/>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4" name="Ovaal 453"/>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5" name="Ovaal 454"/>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6" name="Ovaal 455"/>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7" name="Ovaal 456"/>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8" name="Ovaal 457"/>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9" name="Ovaal 458"/>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0" name="Ovaal 459"/>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1" name="Ovaal 460"/>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2" name="Ovaal 461"/>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3" name="Ovaal 462"/>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4" name="Ovaal 463"/>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5" name="Ovaal 464"/>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6" name="Ovaal 465"/>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7" name="Ovaal 466"/>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8" name="Ovaal 467"/>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9" name="Ovaal 468"/>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grpSp>
        <p:nvGrpSpPr>
          <p:cNvPr id="28" name="Groep 148"/>
          <p:cNvGrpSpPr/>
          <p:nvPr/>
        </p:nvGrpSpPr>
        <p:grpSpPr>
          <a:xfrm>
            <a:off x="1106742" y="2841780"/>
            <a:ext cx="864096" cy="272691"/>
            <a:chOff x="2555776" y="3212976"/>
            <a:chExt cx="995110" cy="314036"/>
          </a:xfrm>
          <a:solidFill>
            <a:srgbClr val="00B050"/>
          </a:solidFill>
        </p:grpSpPr>
        <p:sp>
          <p:nvSpPr>
            <p:cNvPr id="471" name="Ovaal 470"/>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2" name="Ovaal 471"/>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3" name="Ovaal 472"/>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4" name="Ovaal 473"/>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5" name="Ovaal 474"/>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6" name="Ovaal 475"/>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7" name="Ovaal 476"/>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8" name="Ovaal 477"/>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9" name="Ovaal 478"/>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0" name="Ovaal 479"/>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1" name="Ovaal 480"/>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2" name="Ovaal 481"/>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3" name="Ovaal 482"/>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4" name="Ovaal 483"/>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5" name="Ovaal 484"/>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6" name="Ovaal 485"/>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7" name="Ovaal 486"/>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8" name="Ovaal 487"/>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9" name="Ovaal 488"/>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90" name="Ovaal 489"/>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9" name="Groep 157"/>
          <p:cNvGrpSpPr/>
          <p:nvPr/>
        </p:nvGrpSpPr>
        <p:grpSpPr>
          <a:xfrm>
            <a:off x="2186862" y="3003798"/>
            <a:ext cx="432048" cy="432048"/>
            <a:chOff x="2627784" y="476672"/>
            <a:chExt cx="720080" cy="720080"/>
          </a:xfrm>
        </p:grpSpPr>
        <p:sp>
          <p:nvSpPr>
            <p:cNvPr id="515" name="Cirkel 51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516" name="Ovaal 515"/>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384" grpId="0" animBg="1"/>
      <p:bldP spid="3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169848" cy="400050"/>
          </a:xfrm>
        </p:spPr>
        <p:txBody>
          <a:bodyPr/>
          <a:lstStyle/>
          <a:p>
            <a:r>
              <a:rPr lang="nl-NL" dirty="0">
                <a:solidFill>
                  <a:schemeClr val="tx1"/>
                </a:solidFill>
              </a:rPr>
              <a:t>Regulatie van het complementsysteem</a:t>
            </a:r>
          </a:p>
        </p:txBody>
      </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sp>
        <p:nvSpPr>
          <p:cNvPr id="3" name="Tijdelijke aanduiding voor inhoud 2"/>
          <p:cNvSpPr>
            <a:spLocks noGrp="1"/>
          </p:cNvSpPr>
          <p:nvPr>
            <p:ph idx="1"/>
          </p:nvPr>
        </p:nvSpPr>
        <p:spPr>
          <a:xfrm>
            <a:off x="391500" y="1259925"/>
            <a:ext cx="6075000" cy="3094024"/>
          </a:xfrm>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Om onze eigen cellen te beschermen, zitten er in het bloed en op het celoppervlak regulators die het complementsysteem deactiveren.</a:t>
            </a:r>
          </a:p>
          <a:p>
            <a:pPr lvl="1">
              <a:buNone/>
            </a:pPr>
            <a:endParaRPr lang="nl-NL" dirty="0"/>
          </a:p>
          <a:p>
            <a:pPr>
              <a:buClrTx/>
            </a:pPr>
            <a:endParaRPr lang="nl-NL" dirty="0"/>
          </a:p>
        </p:txBody>
      </p:sp>
      <p:cxnSp>
        <p:nvCxnSpPr>
          <p:cNvPr id="135" name="Rechte verbindingslijn 134"/>
          <p:cNvCxnSpPr/>
          <p:nvPr/>
        </p:nvCxnSpPr>
        <p:spPr>
          <a:xfrm>
            <a:off x="363986" y="1430900"/>
            <a:ext cx="5454606" cy="0"/>
          </a:xfrm>
          <a:prstGeom prst="line">
            <a:avLst/>
          </a:prstGeom>
          <a:noFill/>
          <a:ln w="57150" cap="flat" cmpd="sng" algn="ctr">
            <a:solidFill>
              <a:srgbClr val="C00000"/>
            </a:solidFill>
            <a:prstDash val="solid"/>
          </a:ln>
          <a:effectLst/>
        </p:spPr>
      </p:cxnSp>
      <p:sp>
        <p:nvSpPr>
          <p:cNvPr id="136" name="Ovaal 135"/>
          <p:cNvSpPr/>
          <p:nvPr/>
        </p:nvSpPr>
        <p:spPr>
          <a:xfrm>
            <a:off x="417992" y="14577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7" name="Ovaal 136"/>
          <p:cNvSpPr/>
          <p:nvPr/>
        </p:nvSpPr>
        <p:spPr>
          <a:xfrm>
            <a:off x="1768142"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8" name="Ovaal 137"/>
          <p:cNvSpPr/>
          <p:nvPr/>
        </p:nvSpPr>
        <p:spPr>
          <a:xfrm>
            <a:off x="3118292"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9" name="Ovaal 138"/>
          <p:cNvSpPr/>
          <p:nvPr/>
        </p:nvSpPr>
        <p:spPr>
          <a:xfrm>
            <a:off x="4468442" y="1444348"/>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40" name="Rechte verbindingslijn 139"/>
          <p:cNvCxnSpPr/>
          <p:nvPr/>
        </p:nvCxnSpPr>
        <p:spPr>
          <a:xfrm>
            <a:off x="363986" y="3975906"/>
            <a:ext cx="5454606" cy="0"/>
          </a:xfrm>
          <a:prstGeom prst="line">
            <a:avLst/>
          </a:prstGeom>
          <a:noFill/>
          <a:ln w="57150" cap="flat" cmpd="sng" algn="ctr">
            <a:solidFill>
              <a:srgbClr val="C00000"/>
            </a:solidFill>
            <a:prstDash val="solid"/>
          </a:ln>
          <a:effectLst/>
        </p:spPr>
      </p:cxnSp>
      <p:sp>
        <p:nvSpPr>
          <p:cNvPr id="141" name="Rechteraccolade 140"/>
          <p:cNvSpPr/>
          <p:nvPr/>
        </p:nvSpPr>
        <p:spPr>
          <a:xfrm>
            <a:off x="5926604" y="1437624"/>
            <a:ext cx="270030" cy="2538282"/>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2" name="Ovaal 141"/>
          <p:cNvSpPr/>
          <p:nvPr/>
        </p:nvSpPr>
        <p:spPr>
          <a:xfrm>
            <a:off x="417992" y="351696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3" name="Ovaal 142"/>
          <p:cNvSpPr/>
          <p:nvPr/>
        </p:nvSpPr>
        <p:spPr>
          <a:xfrm>
            <a:off x="1768142"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4" name="Ovaal 143"/>
          <p:cNvSpPr/>
          <p:nvPr/>
        </p:nvSpPr>
        <p:spPr>
          <a:xfrm>
            <a:off x="3118292"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5" name="Ovaal 144"/>
          <p:cNvSpPr/>
          <p:nvPr/>
        </p:nvSpPr>
        <p:spPr>
          <a:xfrm>
            <a:off x="4468442" y="3503516"/>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7" name="Groep 157"/>
          <p:cNvGrpSpPr/>
          <p:nvPr/>
        </p:nvGrpSpPr>
        <p:grpSpPr>
          <a:xfrm>
            <a:off x="404664" y="2625756"/>
            <a:ext cx="432048" cy="432048"/>
            <a:chOff x="2627784" y="476672"/>
            <a:chExt cx="720080" cy="720080"/>
          </a:xfrm>
        </p:grpSpPr>
        <p:sp>
          <p:nvSpPr>
            <p:cNvPr id="182" name="Cirkel 181"/>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3" name="Ovaal 182"/>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8" name="Groep 157"/>
          <p:cNvGrpSpPr/>
          <p:nvPr/>
        </p:nvGrpSpPr>
        <p:grpSpPr>
          <a:xfrm>
            <a:off x="1376772" y="2193708"/>
            <a:ext cx="209736" cy="209736"/>
            <a:chOff x="2627784" y="476672"/>
            <a:chExt cx="720080" cy="720080"/>
          </a:xfrm>
        </p:grpSpPr>
        <p:sp>
          <p:nvSpPr>
            <p:cNvPr id="180" name="Cirkel 179"/>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1" name="Ovaal 180"/>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9" name="Groep 157"/>
          <p:cNvGrpSpPr/>
          <p:nvPr/>
        </p:nvGrpSpPr>
        <p:grpSpPr>
          <a:xfrm>
            <a:off x="4131078" y="2355726"/>
            <a:ext cx="209736" cy="209736"/>
            <a:chOff x="2627784" y="476672"/>
            <a:chExt cx="720080" cy="720080"/>
          </a:xfrm>
        </p:grpSpPr>
        <p:sp>
          <p:nvSpPr>
            <p:cNvPr id="177" name="Cirkel 176"/>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9" name="Ovaal 178"/>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5" name="Groep 157"/>
          <p:cNvGrpSpPr/>
          <p:nvPr/>
        </p:nvGrpSpPr>
        <p:grpSpPr>
          <a:xfrm>
            <a:off x="5589240" y="3273828"/>
            <a:ext cx="209736" cy="209736"/>
            <a:chOff x="2627784" y="476672"/>
            <a:chExt cx="720080" cy="720080"/>
          </a:xfrm>
        </p:grpSpPr>
        <p:sp>
          <p:nvSpPr>
            <p:cNvPr id="175" name="Cirkel 17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6" name="Ovaal 175"/>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6" name="Groep 148"/>
          <p:cNvGrpSpPr/>
          <p:nvPr/>
        </p:nvGrpSpPr>
        <p:grpSpPr>
          <a:xfrm>
            <a:off x="1538790" y="1977684"/>
            <a:ext cx="864096" cy="272691"/>
            <a:chOff x="2555776" y="3212976"/>
            <a:chExt cx="995110" cy="314036"/>
          </a:xfrm>
          <a:solidFill>
            <a:srgbClr val="00B050"/>
          </a:solidFill>
        </p:grpSpPr>
        <p:sp>
          <p:nvSpPr>
            <p:cNvPr id="153" name="Ovaal 152"/>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4" name="Ovaal 153"/>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5" name="Ovaal 154"/>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6" name="Ovaal 155"/>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7" name="Ovaal 156"/>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8" name="Ovaal 157"/>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9" name="Ovaal 158"/>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0" name="Ovaal 159"/>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1" name="Ovaal 160"/>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2" name="Ovaal 161"/>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3" name="Ovaal 162"/>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4" name="Ovaal 163"/>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5" name="Ovaal 164"/>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6" name="Ovaal 165"/>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7" name="Ovaal 166"/>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8" name="Ovaal 167"/>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9" name="Ovaal 168"/>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0" name="Ovaal 169"/>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1" name="Ovaal 170"/>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2" name="Ovaal 171"/>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184" name="Cirkel 183"/>
          <p:cNvSpPr/>
          <p:nvPr/>
        </p:nvSpPr>
        <p:spPr>
          <a:xfrm rot="9630300">
            <a:off x="2492448" y="3238272"/>
            <a:ext cx="648072" cy="648072"/>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5" name="Ovaal 214"/>
          <p:cNvSpPr/>
          <p:nvPr/>
        </p:nvSpPr>
        <p:spPr>
          <a:xfrm rot="6930300">
            <a:off x="2579477" y="3537547"/>
            <a:ext cx="64808" cy="648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7" name="Groep 227"/>
          <p:cNvGrpSpPr/>
          <p:nvPr/>
        </p:nvGrpSpPr>
        <p:grpSpPr>
          <a:xfrm>
            <a:off x="4239090" y="3381840"/>
            <a:ext cx="540060" cy="540060"/>
            <a:chOff x="449773" y="4509120"/>
            <a:chExt cx="720080" cy="720080"/>
          </a:xfrm>
        </p:grpSpPr>
        <p:sp>
          <p:nvSpPr>
            <p:cNvPr id="226" name="Cirkel 225"/>
            <p:cNvSpPr/>
            <p:nvPr/>
          </p:nvSpPr>
          <p:spPr>
            <a:xfrm rot="2700000">
              <a:off x="449773" y="4509120"/>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7" name="Ovaal 51"/>
            <p:cNvSpPr/>
            <p:nvPr/>
          </p:nvSpPr>
          <p:spPr>
            <a:xfrm>
              <a:off x="818778" y="4599058"/>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8" name="Groep 219"/>
          <p:cNvGrpSpPr/>
          <p:nvPr/>
        </p:nvGrpSpPr>
        <p:grpSpPr>
          <a:xfrm flipH="1">
            <a:off x="4833156" y="3165816"/>
            <a:ext cx="59407" cy="594066"/>
            <a:chOff x="4355976" y="2708920"/>
            <a:chExt cx="144016" cy="1440160"/>
          </a:xfrm>
        </p:grpSpPr>
        <p:sp>
          <p:nvSpPr>
            <p:cNvPr id="216" name="Rechthoek 215"/>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7" name="Rechthoek 216"/>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8" name="Rechthoek 217"/>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9" name="Rechthoek 218"/>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grpSp>
        <p:nvGrpSpPr>
          <p:cNvPr id="19" name="Groep 148"/>
          <p:cNvGrpSpPr/>
          <p:nvPr/>
        </p:nvGrpSpPr>
        <p:grpSpPr>
          <a:xfrm>
            <a:off x="3969060" y="2679762"/>
            <a:ext cx="864096" cy="272691"/>
            <a:chOff x="2555776" y="3212976"/>
            <a:chExt cx="995110" cy="314036"/>
          </a:xfrm>
          <a:solidFill>
            <a:srgbClr val="00B050"/>
          </a:solidFill>
        </p:grpSpPr>
        <p:sp>
          <p:nvSpPr>
            <p:cNvPr id="252" name="Ovaal 251"/>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3" name="Ovaal 252"/>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4" name="Ovaal 253"/>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5" name="Ovaal 254"/>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6" name="Ovaal 255"/>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7" name="Ovaal 256"/>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8" name="Ovaal 257"/>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9" name="Ovaal 258"/>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0" name="Ovaal 259"/>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1" name="Ovaal 260"/>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2" name="Ovaal 261"/>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3" name="Ovaal 262"/>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4" name="Ovaal 263"/>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5" name="Ovaal 264"/>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6" name="Ovaal 265"/>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7" name="Ovaal 266"/>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8" name="Ovaal 267"/>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9" name="Ovaal 268"/>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0" name="Ovaal 269"/>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1" name="Ovaal 270"/>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0" name="Groep 148"/>
          <p:cNvGrpSpPr/>
          <p:nvPr/>
        </p:nvGrpSpPr>
        <p:grpSpPr>
          <a:xfrm>
            <a:off x="4659139" y="2031690"/>
            <a:ext cx="864096" cy="272691"/>
            <a:chOff x="2555776" y="3212976"/>
            <a:chExt cx="995110" cy="314036"/>
          </a:xfrm>
          <a:solidFill>
            <a:srgbClr val="00B050"/>
          </a:solidFill>
        </p:grpSpPr>
        <p:sp>
          <p:nvSpPr>
            <p:cNvPr id="275" name="Ovaal 274"/>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6" name="Ovaal 275"/>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7" name="Ovaal 276"/>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9" name="Ovaal 288"/>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0" name="Ovaal 289"/>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1" name="Ovaal 290"/>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2" name="Ovaal 291"/>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3" name="Ovaal 292"/>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4" name="Ovaal 293"/>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7" name="Ovaal 326"/>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8" name="Ovaal 327"/>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9" name="Ovaal 328"/>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0" name="Ovaal 329"/>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1" name="Ovaal 330"/>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2" name="Ovaal 331"/>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3" name="Ovaal 332"/>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4" name="Ovaal 333"/>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5" name="Ovaal 334"/>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6" name="Ovaal 335"/>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7" name="Ovaal 336"/>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1" name="Groep 337"/>
          <p:cNvGrpSpPr/>
          <p:nvPr/>
        </p:nvGrpSpPr>
        <p:grpSpPr>
          <a:xfrm>
            <a:off x="836713" y="3111810"/>
            <a:ext cx="560231" cy="594066"/>
            <a:chOff x="4788024" y="4149080"/>
            <a:chExt cx="746975" cy="792088"/>
          </a:xfrm>
        </p:grpSpPr>
        <p:grpSp>
          <p:nvGrpSpPr>
            <p:cNvPr id="22" name="Groep 219"/>
            <p:cNvGrpSpPr/>
            <p:nvPr/>
          </p:nvGrpSpPr>
          <p:grpSpPr>
            <a:xfrm flipH="1">
              <a:off x="4788024" y="4149080"/>
              <a:ext cx="79209" cy="792088"/>
              <a:chOff x="4355976" y="2708920"/>
              <a:chExt cx="144016" cy="1440160"/>
            </a:xfrm>
          </p:grpSpPr>
          <p:sp>
            <p:nvSpPr>
              <p:cNvPr id="341" name="Rechthoek 340"/>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2" name="Rechthoek 341"/>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3" name="Rechthoek 342"/>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4" name="Rechthoek 343"/>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sp>
          <p:nvSpPr>
            <p:cNvPr id="340" name="Tekstvak 339"/>
            <p:cNvSpPr txBox="1"/>
            <p:nvPr/>
          </p:nvSpPr>
          <p:spPr>
            <a:xfrm>
              <a:off x="4814919" y="4275455"/>
              <a:ext cx="720080" cy="369332"/>
            </a:xfrm>
            <a:prstGeom prst="rect">
              <a:avLst/>
            </a:prstGeom>
            <a:noFill/>
          </p:spPr>
          <p:txBody>
            <a:bodyPr wrap="square" rtlCol="0">
              <a:spAutoFit/>
            </a:bodyPr>
            <a:lstStyle/>
            <a:p>
              <a:r>
                <a:rPr lang="nl-NL" sz="1200" b="1" dirty="0"/>
                <a:t>CD46</a:t>
              </a:r>
            </a:p>
          </p:txBody>
        </p:sp>
      </p:grpSp>
      <p:grpSp>
        <p:nvGrpSpPr>
          <p:cNvPr id="23" name="Groep 148"/>
          <p:cNvGrpSpPr/>
          <p:nvPr/>
        </p:nvGrpSpPr>
        <p:grpSpPr>
          <a:xfrm>
            <a:off x="5037181" y="2949792"/>
            <a:ext cx="864096" cy="272691"/>
            <a:chOff x="2555776" y="3212976"/>
            <a:chExt cx="995110" cy="314036"/>
          </a:xfrm>
          <a:solidFill>
            <a:srgbClr val="00B050"/>
          </a:solidFill>
        </p:grpSpPr>
        <p:sp>
          <p:nvSpPr>
            <p:cNvPr id="362" name="Ovaal 361"/>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3" name="Ovaal 362"/>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4" name="Ovaal 363"/>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5" name="Ovaal 364"/>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6" name="Ovaal 365"/>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7" name="Ovaal 366"/>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8" name="Ovaal 367"/>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9" name="Ovaal 368"/>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0" name="Ovaal 369"/>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1" name="Ovaal 370"/>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2" name="Ovaal 371"/>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3" name="Ovaal 372"/>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4" name="Ovaal 373"/>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5" name="Ovaal 374"/>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6" name="Ovaal 375"/>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7" name="Ovaal 376"/>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8" name="Ovaal 377"/>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9" name="Ovaal 378"/>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80" name="Ovaal 379"/>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81" name="Ovaal 380"/>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383" name="Gelijkbenige driehoek 382"/>
          <p:cNvSpPr/>
          <p:nvPr/>
        </p:nvSpPr>
        <p:spPr>
          <a:xfrm>
            <a:off x="3429000" y="2841780"/>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84" name="Gelijkbenige driehoek 383"/>
          <p:cNvSpPr/>
          <p:nvPr/>
        </p:nvSpPr>
        <p:spPr>
          <a:xfrm>
            <a:off x="350658" y="2193708"/>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85" name="Gelijkbenige driehoek 384"/>
          <p:cNvSpPr/>
          <p:nvPr/>
        </p:nvSpPr>
        <p:spPr>
          <a:xfrm>
            <a:off x="5265204" y="2355726"/>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nvGrpSpPr>
          <p:cNvPr id="24" name="Groep 148"/>
          <p:cNvGrpSpPr/>
          <p:nvPr/>
        </p:nvGrpSpPr>
        <p:grpSpPr>
          <a:xfrm>
            <a:off x="242646" y="1923678"/>
            <a:ext cx="864096" cy="272691"/>
            <a:chOff x="2555776" y="3212976"/>
            <a:chExt cx="995110" cy="314036"/>
          </a:xfrm>
          <a:solidFill>
            <a:srgbClr val="00B050"/>
          </a:solidFill>
        </p:grpSpPr>
        <p:sp>
          <p:nvSpPr>
            <p:cNvPr id="408" name="Ovaal 407"/>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09" name="Ovaal 408"/>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0" name="Ovaal 409"/>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1" name="Ovaal 410"/>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2" name="Ovaal 411"/>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3" name="Ovaal 412"/>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4" name="Ovaal 413"/>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5" name="Ovaal 414"/>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6" name="Ovaal 415"/>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7" name="Ovaal 416"/>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8" name="Ovaal 417"/>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9" name="Ovaal 418"/>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0" name="Ovaal 419"/>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1" name="Ovaal 420"/>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2" name="Ovaal 421"/>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3" name="Ovaal 422"/>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4" name="Ovaal 423"/>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5" name="Ovaal 424"/>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6" name="Ovaal 425"/>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7" name="Ovaal 426"/>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5" name="Groep 511"/>
          <p:cNvGrpSpPr/>
          <p:nvPr/>
        </p:nvGrpSpPr>
        <p:grpSpPr>
          <a:xfrm>
            <a:off x="2348880" y="2571751"/>
            <a:ext cx="864096" cy="677689"/>
            <a:chOff x="3131840" y="3429000"/>
            <a:chExt cx="1152128" cy="903586"/>
          </a:xfrm>
        </p:grpSpPr>
        <p:sp>
          <p:nvSpPr>
            <p:cNvPr id="152" name="Tekstvak 151"/>
            <p:cNvSpPr txBox="1"/>
            <p:nvPr/>
          </p:nvSpPr>
          <p:spPr>
            <a:xfrm>
              <a:off x="3320969" y="3717032"/>
              <a:ext cx="928991" cy="615554"/>
            </a:xfrm>
            <a:prstGeom prst="rect">
              <a:avLst/>
            </a:prstGeom>
            <a:noFill/>
          </p:spPr>
          <p:txBody>
            <a:bodyPr wrap="square" rtlCol="0">
              <a:spAutoFit/>
            </a:bodyPr>
            <a:lstStyle/>
            <a:p>
              <a:pPr defTabSz="685800">
                <a:defRPr/>
              </a:pPr>
              <a:r>
                <a:rPr lang="nl-NL" sz="1200" b="1" kern="0" dirty="0"/>
                <a:t>Factor H</a:t>
              </a:r>
            </a:p>
          </p:txBody>
        </p:sp>
        <p:grpSp>
          <p:nvGrpSpPr>
            <p:cNvPr id="26" name="Groep 148"/>
            <p:cNvGrpSpPr/>
            <p:nvPr/>
          </p:nvGrpSpPr>
          <p:grpSpPr>
            <a:xfrm>
              <a:off x="3131840" y="3429000"/>
              <a:ext cx="1152128" cy="363588"/>
              <a:chOff x="2555776" y="3212976"/>
              <a:chExt cx="995110" cy="314036"/>
            </a:xfrm>
            <a:solidFill>
              <a:srgbClr val="00B050"/>
            </a:solidFill>
          </p:grpSpPr>
          <p:sp>
            <p:nvSpPr>
              <p:cNvPr id="450" name="Ovaal 449"/>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1" name="Ovaal 450"/>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2" name="Ovaal 451"/>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3" name="Ovaal 452"/>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4" name="Ovaal 453"/>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5" name="Ovaal 454"/>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6" name="Ovaal 455"/>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7" name="Ovaal 456"/>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8" name="Ovaal 457"/>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9" name="Ovaal 458"/>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0" name="Ovaal 459"/>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1" name="Ovaal 460"/>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2" name="Ovaal 461"/>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3" name="Ovaal 462"/>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4" name="Ovaal 463"/>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5" name="Ovaal 464"/>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6" name="Ovaal 465"/>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7" name="Ovaal 466"/>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8" name="Ovaal 467"/>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9" name="Ovaal 468"/>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grpSp>
        <p:nvGrpSpPr>
          <p:cNvPr id="27" name="Groep 148"/>
          <p:cNvGrpSpPr/>
          <p:nvPr/>
        </p:nvGrpSpPr>
        <p:grpSpPr>
          <a:xfrm>
            <a:off x="1106742" y="2841780"/>
            <a:ext cx="864096" cy="272691"/>
            <a:chOff x="2555776" y="3212976"/>
            <a:chExt cx="995110" cy="314036"/>
          </a:xfrm>
          <a:solidFill>
            <a:srgbClr val="00B050"/>
          </a:solidFill>
        </p:grpSpPr>
        <p:sp>
          <p:nvSpPr>
            <p:cNvPr id="471" name="Ovaal 470"/>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2" name="Ovaal 471"/>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3" name="Ovaal 472"/>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4" name="Ovaal 473"/>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5" name="Ovaal 474"/>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6" name="Ovaal 475"/>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7" name="Ovaal 476"/>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8" name="Ovaal 477"/>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9" name="Ovaal 478"/>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0" name="Ovaal 479"/>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1" name="Ovaal 480"/>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2" name="Ovaal 481"/>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3" name="Ovaal 482"/>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4" name="Ovaal 483"/>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5" name="Ovaal 484"/>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6" name="Ovaal 485"/>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7" name="Ovaal 486"/>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8" name="Ovaal 487"/>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9" name="Ovaal 488"/>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90" name="Ovaal 489"/>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8" name="Groep 227"/>
          <p:cNvGrpSpPr/>
          <p:nvPr/>
        </p:nvGrpSpPr>
        <p:grpSpPr>
          <a:xfrm>
            <a:off x="3050958" y="1491630"/>
            <a:ext cx="540060" cy="540060"/>
            <a:chOff x="449773" y="4509120"/>
            <a:chExt cx="720080" cy="720080"/>
          </a:xfrm>
        </p:grpSpPr>
        <p:sp>
          <p:nvSpPr>
            <p:cNvPr id="221" name="Cirkel 220"/>
            <p:cNvSpPr/>
            <p:nvPr/>
          </p:nvSpPr>
          <p:spPr>
            <a:xfrm rot="2700000">
              <a:off x="449773" y="4509120"/>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2" name="Ovaal 51"/>
            <p:cNvSpPr/>
            <p:nvPr/>
          </p:nvSpPr>
          <p:spPr>
            <a:xfrm>
              <a:off x="818778" y="4599058"/>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9" name="Groep 219"/>
          <p:cNvGrpSpPr/>
          <p:nvPr/>
        </p:nvGrpSpPr>
        <p:grpSpPr>
          <a:xfrm flipH="1">
            <a:off x="3753036" y="1707654"/>
            <a:ext cx="59407" cy="594066"/>
            <a:chOff x="4355976" y="2708920"/>
            <a:chExt cx="144016" cy="1440160"/>
          </a:xfrm>
        </p:grpSpPr>
        <p:sp>
          <p:nvSpPr>
            <p:cNvPr id="348" name="Rechthoek 347"/>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9" name="Rechthoek 348"/>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50" name="Rechthoek 349"/>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51" name="Rechthoek 350"/>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sp>
        <p:nvSpPr>
          <p:cNvPr id="224" name="Lachebekje 223"/>
          <p:cNvSpPr/>
          <p:nvPr/>
        </p:nvSpPr>
        <p:spPr>
          <a:xfrm>
            <a:off x="350658" y="2578474"/>
            <a:ext cx="486054" cy="486054"/>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5" name="Lachebekje 224"/>
          <p:cNvSpPr/>
          <p:nvPr/>
        </p:nvSpPr>
        <p:spPr>
          <a:xfrm>
            <a:off x="3429000" y="1444348"/>
            <a:ext cx="594066" cy="594066"/>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8" name="Lachebekje 227"/>
          <p:cNvSpPr/>
          <p:nvPr/>
        </p:nvSpPr>
        <p:spPr>
          <a:xfrm>
            <a:off x="2456892" y="3219822"/>
            <a:ext cx="702078" cy="702078"/>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9" name="Lachebekje 228"/>
          <p:cNvSpPr/>
          <p:nvPr/>
        </p:nvSpPr>
        <p:spPr>
          <a:xfrm>
            <a:off x="4461838" y="3327834"/>
            <a:ext cx="594066" cy="594066"/>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30" name="Lachebekje 229"/>
          <p:cNvSpPr/>
          <p:nvPr/>
        </p:nvSpPr>
        <p:spPr>
          <a:xfrm>
            <a:off x="5535234" y="3219822"/>
            <a:ext cx="270030" cy="270030"/>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31" name="Lachebekje 230"/>
          <p:cNvSpPr/>
          <p:nvPr/>
        </p:nvSpPr>
        <p:spPr>
          <a:xfrm>
            <a:off x="1349661" y="2180261"/>
            <a:ext cx="270030" cy="270030"/>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nvGrpSpPr>
          <p:cNvPr id="30" name="Groep 512"/>
          <p:cNvGrpSpPr/>
          <p:nvPr/>
        </p:nvGrpSpPr>
        <p:grpSpPr>
          <a:xfrm>
            <a:off x="2672916" y="1977685"/>
            <a:ext cx="648072" cy="731695"/>
            <a:chOff x="3563888" y="2636912"/>
            <a:chExt cx="864096" cy="975594"/>
          </a:xfrm>
        </p:grpSpPr>
        <p:sp>
          <p:nvSpPr>
            <p:cNvPr id="243" name="Gelijkbenige driehoek 242"/>
            <p:cNvSpPr/>
            <p:nvPr/>
          </p:nvSpPr>
          <p:spPr>
            <a:xfrm>
              <a:off x="3788877" y="2636912"/>
              <a:ext cx="417646" cy="36004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47" name="Tekstvak 246"/>
            <p:cNvSpPr txBox="1"/>
            <p:nvPr/>
          </p:nvSpPr>
          <p:spPr>
            <a:xfrm>
              <a:off x="3563888" y="2996952"/>
              <a:ext cx="864096" cy="615554"/>
            </a:xfrm>
            <a:prstGeom prst="rect">
              <a:avLst/>
            </a:prstGeom>
            <a:noFill/>
          </p:spPr>
          <p:txBody>
            <a:bodyPr wrap="square" rtlCol="0">
              <a:spAutoFit/>
            </a:bodyPr>
            <a:lstStyle/>
            <a:p>
              <a:pPr algn="ctr"/>
              <a:r>
                <a:rPr lang="nl-NL" sz="1200" b="1" dirty="0"/>
                <a:t>Factor I</a:t>
              </a:r>
            </a:p>
          </p:txBody>
        </p:sp>
      </p:grpSp>
      <p:sp>
        <p:nvSpPr>
          <p:cNvPr id="232" name="Lachebekje 231"/>
          <p:cNvSpPr/>
          <p:nvPr/>
        </p:nvSpPr>
        <p:spPr>
          <a:xfrm>
            <a:off x="4110907" y="2328615"/>
            <a:ext cx="270030" cy="270030"/>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9253 -0.00533 L -0.15747 -0.00533 " pathEditMode="relative" rAng="0" ptsTypes="AA">
                                      <p:cBhvr>
                                        <p:cTn id="6" dur="1000" fill="hold"/>
                                        <p:tgtEl>
                                          <p:spTgt spid="27"/>
                                        </p:tgtEl>
                                        <p:attrNameLst>
                                          <p:attrName>ppt_x</p:attrName>
                                          <p:attrName>ppt_y</p:attrName>
                                        </p:attrNameLst>
                                      </p:cBhvr>
                                      <p:rCtr x="-125" y="0"/>
                                    </p:animMotion>
                                  </p:childTnLst>
                                </p:cTn>
                              </p:par>
                              <p:par>
                                <p:cTn id="7" presetID="42" presetClass="path" presetSubtype="0" accel="50000" decel="50000" fill="hold" nodeType="withEffect">
                                  <p:stCondLst>
                                    <p:cond delay="0"/>
                                  </p:stCondLst>
                                  <p:childTnLst>
                                    <p:animMotion origin="layout" path="M 4.44444E-6 -4.81481E-6 L 4.44444E-6 0.16528 " pathEditMode="relative" rAng="0" ptsTypes="AA">
                                      <p:cBhvr>
                                        <p:cTn id="8" dur="1000" fill="hold"/>
                                        <p:tgtEl>
                                          <p:spTgt spid="25"/>
                                        </p:tgtEl>
                                        <p:attrNameLst>
                                          <p:attrName>ppt_x</p:attrName>
                                          <p:attrName>ppt_y</p:attrName>
                                        </p:attrNameLst>
                                      </p:cBhvr>
                                      <p:rCtr x="0" y="83"/>
                                    </p:animMotion>
                                  </p:childTnLst>
                                </p:cTn>
                              </p:par>
                              <p:par>
                                <p:cTn id="9" presetID="64" presetClass="path" presetSubtype="0" accel="50000" decel="50000" fill="hold" nodeType="withEffect">
                                  <p:stCondLst>
                                    <p:cond delay="0"/>
                                  </p:stCondLst>
                                  <p:childTnLst>
                                    <p:animMotion origin="layout" path="M 3.33333E-6 -3.7037E-6 L -0.02361 -0.05787 " pathEditMode="relative" rAng="0" ptsTypes="AA">
                                      <p:cBhvr>
                                        <p:cTn id="10" dur="1000" fill="hold"/>
                                        <p:tgtEl>
                                          <p:spTgt spid="19"/>
                                        </p:tgtEl>
                                        <p:attrNameLst>
                                          <p:attrName>ppt_x</p:attrName>
                                          <p:attrName>ppt_y</p:attrName>
                                        </p:attrNameLst>
                                      </p:cBhvr>
                                      <p:rCtr x="-12" y="-29"/>
                                    </p:animMotion>
                                  </p:childTnLst>
                                </p:cTn>
                              </p:par>
                              <p:par>
                                <p:cTn id="11" presetID="56" presetClass="path" presetSubtype="0" accel="50000" decel="50000" fill="hold" nodeType="withEffect">
                                  <p:stCondLst>
                                    <p:cond delay="0"/>
                                  </p:stCondLst>
                                  <p:childTnLst>
                                    <p:animMotion origin="layout" path="M 3.61111E-6 3.7037E-7 L -0.06302 0.04722 " pathEditMode="relative" rAng="0" ptsTypes="AA">
                                      <p:cBhvr>
                                        <p:cTn id="12" dur="1000" fill="hold"/>
                                        <p:tgtEl>
                                          <p:spTgt spid="16"/>
                                        </p:tgtEl>
                                        <p:attrNameLst>
                                          <p:attrName>ppt_x</p:attrName>
                                          <p:attrName>ppt_y</p:attrName>
                                        </p:attrNameLst>
                                      </p:cBhvr>
                                      <p:rCtr x="-32" y="24"/>
                                    </p:animMotion>
                                  </p:childTnLst>
                                </p:cTn>
                              </p:par>
                              <p:par>
                                <p:cTn id="13" presetID="42" presetClass="path" presetSubtype="0" accel="50000" decel="50000" fill="hold" nodeType="withEffect">
                                  <p:stCondLst>
                                    <p:cond delay="0"/>
                                  </p:stCondLst>
                                  <p:childTnLst>
                                    <p:animMotion origin="layout" path="M 0.03333 -0.01597 L 0.03333 0.06528 " pathEditMode="relative" rAng="0" ptsTypes="AA">
                                      <p:cBhvr>
                                        <p:cTn id="14" dur="1000" fill="hold"/>
                                        <p:tgtEl>
                                          <p:spTgt spid="23"/>
                                        </p:tgtEl>
                                        <p:attrNameLst>
                                          <p:attrName>ppt_x</p:attrName>
                                          <p:attrName>ppt_y</p:attrName>
                                        </p:attrNameLst>
                                      </p:cBhvr>
                                      <p:rCtr x="0" y="41"/>
                                    </p:animMotion>
                                  </p:childTnLst>
                                </p:cTn>
                              </p:par>
                              <p:par>
                                <p:cTn id="15" presetID="35" presetClass="path" presetSubtype="0" accel="50000" decel="50000" fill="hold" nodeType="withEffect">
                                  <p:stCondLst>
                                    <p:cond delay="0"/>
                                  </p:stCondLst>
                                  <p:childTnLst>
                                    <p:animMotion origin="layout" path="M -0.0158 -3.7037E-6 L 0.04131 -3.7037E-6 " pathEditMode="relative" rAng="0" ptsTypes="AA">
                                      <p:cBhvr>
                                        <p:cTn id="16" dur="1000" fill="hold"/>
                                        <p:tgtEl>
                                          <p:spTgt spid="17"/>
                                        </p:tgtEl>
                                        <p:attrNameLst>
                                          <p:attrName>ppt_x</p:attrName>
                                          <p:attrName>ppt_y</p:attrName>
                                        </p:attrNameLst>
                                      </p:cBhvr>
                                      <p:rCtr x="28" y="0"/>
                                    </p:animMotion>
                                  </p:childTnLst>
                                </p:cTn>
                              </p:par>
                              <p:par>
                                <p:cTn id="17" presetID="35" presetClass="path" presetSubtype="0" accel="50000" decel="50000" fill="hold" nodeType="withEffect">
                                  <p:stCondLst>
                                    <p:cond delay="0"/>
                                  </p:stCondLst>
                                  <p:childTnLst>
                                    <p:animMotion origin="layout" path="M 1.11111E-6 -2.59259E-6 L 0.06302 -2.59259E-6 " pathEditMode="relative" rAng="0" ptsTypes="AA">
                                      <p:cBhvr>
                                        <p:cTn id="18" dur="1000" fill="hold"/>
                                        <p:tgtEl>
                                          <p:spTgt spid="28"/>
                                        </p:tgtEl>
                                        <p:attrNameLst>
                                          <p:attrName>ppt_x</p:attrName>
                                          <p:attrName>ppt_y</p:attrName>
                                        </p:attrNameLst>
                                      </p:cBhvr>
                                      <p:rCtr x="31" y="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61111E-6 -1.85185E-6 L 3.61111E-6 0.08125 " pathEditMode="relative" rAng="0" ptsTypes="AA">
                                      <p:cBhvr>
                                        <p:cTn id="22" dur="1000" fill="hold"/>
                                        <p:tgtEl>
                                          <p:spTgt spid="384"/>
                                        </p:tgtEl>
                                        <p:attrNameLst>
                                          <p:attrName>ppt_x</p:attrName>
                                          <p:attrName>ppt_y</p:attrName>
                                        </p:attrNameLst>
                                      </p:cBhvr>
                                      <p:rCtr x="0" y="41"/>
                                    </p:animMotion>
                                  </p:childTnLst>
                                </p:cTn>
                              </p:par>
                              <p:par>
                                <p:cTn id="23" presetID="64" presetClass="path" presetSubtype="0" accel="50000" decel="50000" fill="hold" nodeType="withEffect">
                                  <p:stCondLst>
                                    <p:cond delay="0"/>
                                  </p:stCondLst>
                                  <p:childTnLst>
                                    <p:animMotion origin="layout" path="M 8.33333E-7 7.40741E-7 L 0.07083 -0.06019 " pathEditMode="relative" rAng="0" ptsTypes="AA">
                                      <p:cBhvr>
                                        <p:cTn id="24" dur="1000" fill="hold"/>
                                        <p:tgtEl>
                                          <p:spTgt spid="30"/>
                                        </p:tgtEl>
                                        <p:attrNameLst>
                                          <p:attrName>ppt_x</p:attrName>
                                          <p:attrName>ppt_y</p:attrName>
                                        </p:attrNameLst>
                                      </p:cBhvr>
                                      <p:rCtr x="35" y="-30"/>
                                    </p:animMotion>
                                  </p:childTnLst>
                                </p:cTn>
                              </p:par>
                              <p:par>
                                <p:cTn id="25" presetID="49" presetClass="path" presetSubtype="0" accel="50000" decel="50000" fill="hold" grpId="0" nodeType="withEffect">
                                  <p:stCondLst>
                                    <p:cond delay="0"/>
                                  </p:stCondLst>
                                  <p:childTnLst>
                                    <p:animMotion origin="layout" path="M -1.11111E-6 2.22222E-6 L 0.15052 0.12083 " pathEditMode="relative" rAng="0" ptsTypes="AA">
                                      <p:cBhvr>
                                        <p:cTn id="26" dur="1000" fill="hold"/>
                                        <p:tgtEl>
                                          <p:spTgt spid="383"/>
                                        </p:tgtEl>
                                        <p:attrNameLst>
                                          <p:attrName>ppt_x</p:attrName>
                                          <p:attrName>ppt_y</p:attrName>
                                        </p:attrNameLst>
                                      </p:cBhvr>
                                      <p:rCtr x="75" y="6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384" grpId="0" animBg="1"/>
      <p:bldP spid="224" grpId="0" animBg="1"/>
      <p:bldP spid="225" grpId="0" animBg="1"/>
      <p:bldP spid="228" grpId="0" animBg="1"/>
      <p:bldP spid="229" grpId="0" animBg="1"/>
      <p:bldP spid="230" grpId="0" animBg="1"/>
      <p:bldP spid="231" grpId="0" animBg="1"/>
      <p:bldP spid="2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169848" cy="400050"/>
          </a:xfrm>
        </p:spPr>
        <p:txBody>
          <a:bodyPr/>
          <a:lstStyle/>
          <a:p>
            <a:r>
              <a:rPr lang="nl-NL" dirty="0">
                <a:solidFill>
                  <a:schemeClr val="tx1"/>
                </a:solidFill>
              </a:rPr>
              <a:t>Regulatie van het complementsysteem</a:t>
            </a:r>
          </a:p>
        </p:txBody>
      </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sp>
        <p:nvSpPr>
          <p:cNvPr id="3" name="Tijdelijke aanduiding voor inhoud 2"/>
          <p:cNvSpPr>
            <a:spLocks noGrp="1"/>
          </p:cNvSpPr>
          <p:nvPr>
            <p:ph idx="1"/>
          </p:nvPr>
        </p:nvSpPr>
        <p:spPr>
          <a:xfrm>
            <a:off x="391500" y="1259925"/>
            <a:ext cx="6075000" cy="3094024"/>
          </a:xfrm>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Om onze eigen cellen te beschermen, zitten er in het bloed en op het celoppervlak regulators die het complementsysteem deactiveren.</a:t>
            </a:r>
          </a:p>
          <a:p>
            <a:pPr lvl="1">
              <a:buNone/>
            </a:pPr>
            <a:endParaRPr lang="nl-NL" dirty="0"/>
          </a:p>
          <a:p>
            <a:pPr>
              <a:buClrTx/>
            </a:pPr>
            <a:endParaRPr lang="nl-NL" dirty="0"/>
          </a:p>
        </p:txBody>
      </p:sp>
      <p:cxnSp>
        <p:nvCxnSpPr>
          <p:cNvPr id="135" name="Rechte verbindingslijn 134"/>
          <p:cNvCxnSpPr/>
          <p:nvPr/>
        </p:nvCxnSpPr>
        <p:spPr>
          <a:xfrm>
            <a:off x="363986" y="1430900"/>
            <a:ext cx="5454606" cy="0"/>
          </a:xfrm>
          <a:prstGeom prst="line">
            <a:avLst/>
          </a:prstGeom>
          <a:noFill/>
          <a:ln w="57150" cap="flat" cmpd="sng" algn="ctr">
            <a:solidFill>
              <a:srgbClr val="C00000"/>
            </a:solidFill>
            <a:prstDash val="solid"/>
          </a:ln>
          <a:effectLst/>
        </p:spPr>
      </p:cxnSp>
      <p:sp>
        <p:nvSpPr>
          <p:cNvPr id="136" name="Ovaal 135"/>
          <p:cNvSpPr/>
          <p:nvPr/>
        </p:nvSpPr>
        <p:spPr>
          <a:xfrm>
            <a:off x="417992" y="1457795"/>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7" name="Ovaal 136"/>
          <p:cNvSpPr/>
          <p:nvPr/>
        </p:nvSpPr>
        <p:spPr>
          <a:xfrm>
            <a:off x="1768142"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8" name="Ovaal 137"/>
          <p:cNvSpPr/>
          <p:nvPr/>
        </p:nvSpPr>
        <p:spPr>
          <a:xfrm>
            <a:off x="3118292" y="1451072"/>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39" name="Ovaal 138"/>
          <p:cNvSpPr/>
          <p:nvPr/>
        </p:nvSpPr>
        <p:spPr>
          <a:xfrm>
            <a:off x="4468442" y="1444348"/>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40" name="Rechte verbindingslijn 139"/>
          <p:cNvCxnSpPr/>
          <p:nvPr/>
        </p:nvCxnSpPr>
        <p:spPr>
          <a:xfrm>
            <a:off x="363986" y="3975906"/>
            <a:ext cx="5454606" cy="0"/>
          </a:xfrm>
          <a:prstGeom prst="line">
            <a:avLst/>
          </a:prstGeom>
          <a:noFill/>
          <a:ln w="57150" cap="flat" cmpd="sng" algn="ctr">
            <a:solidFill>
              <a:srgbClr val="C00000"/>
            </a:solidFill>
            <a:prstDash val="solid"/>
          </a:ln>
          <a:effectLst/>
        </p:spPr>
      </p:cxnSp>
      <p:sp>
        <p:nvSpPr>
          <p:cNvPr id="141" name="Rechteraccolade 140"/>
          <p:cNvSpPr/>
          <p:nvPr/>
        </p:nvSpPr>
        <p:spPr>
          <a:xfrm>
            <a:off x="5926604" y="1437624"/>
            <a:ext cx="270030" cy="2538282"/>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2" name="Ovaal 141"/>
          <p:cNvSpPr/>
          <p:nvPr/>
        </p:nvSpPr>
        <p:spPr>
          <a:xfrm>
            <a:off x="417992" y="3516963"/>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3" name="Ovaal 142"/>
          <p:cNvSpPr/>
          <p:nvPr/>
        </p:nvSpPr>
        <p:spPr>
          <a:xfrm>
            <a:off x="1768142"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4" name="Ovaal 143"/>
          <p:cNvSpPr/>
          <p:nvPr/>
        </p:nvSpPr>
        <p:spPr>
          <a:xfrm>
            <a:off x="3118292" y="3510239"/>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45" name="Ovaal 144"/>
          <p:cNvSpPr/>
          <p:nvPr/>
        </p:nvSpPr>
        <p:spPr>
          <a:xfrm>
            <a:off x="4468442" y="3503516"/>
            <a:ext cx="1296144" cy="432048"/>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7" name="Groep 157"/>
          <p:cNvGrpSpPr/>
          <p:nvPr/>
        </p:nvGrpSpPr>
        <p:grpSpPr>
          <a:xfrm>
            <a:off x="404664" y="2625756"/>
            <a:ext cx="432048" cy="432048"/>
            <a:chOff x="2627784" y="476672"/>
            <a:chExt cx="720080" cy="720080"/>
          </a:xfrm>
        </p:grpSpPr>
        <p:sp>
          <p:nvSpPr>
            <p:cNvPr id="182" name="Cirkel 181"/>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3" name="Ovaal 182"/>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8" name="Groep 157"/>
          <p:cNvGrpSpPr/>
          <p:nvPr/>
        </p:nvGrpSpPr>
        <p:grpSpPr>
          <a:xfrm>
            <a:off x="1376772" y="2193708"/>
            <a:ext cx="209736" cy="209736"/>
            <a:chOff x="2627784" y="476672"/>
            <a:chExt cx="720080" cy="720080"/>
          </a:xfrm>
        </p:grpSpPr>
        <p:sp>
          <p:nvSpPr>
            <p:cNvPr id="180" name="Cirkel 179"/>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1" name="Ovaal 180"/>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9" name="Groep 157"/>
          <p:cNvGrpSpPr/>
          <p:nvPr/>
        </p:nvGrpSpPr>
        <p:grpSpPr>
          <a:xfrm>
            <a:off x="4131078" y="2355726"/>
            <a:ext cx="209736" cy="209736"/>
            <a:chOff x="2627784" y="476672"/>
            <a:chExt cx="720080" cy="720080"/>
          </a:xfrm>
        </p:grpSpPr>
        <p:sp>
          <p:nvSpPr>
            <p:cNvPr id="177" name="Cirkel 176"/>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9" name="Ovaal 178"/>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5" name="Groep 157"/>
          <p:cNvGrpSpPr/>
          <p:nvPr/>
        </p:nvGrpSpPr>
        <p:grpSpPr>
          <a:xfrm>
            <a:off x="5589240" y="3273828"/>
            <a:ext cx="209736" cy="209736"/>
            <a:chOff x="2627784" y="476672"/>
            <a:chExt cx="720080" cy="720080"/>
          </a:xfrm>
        </p:grpSpPr>
        <p:sp>
          <p:nvSpPr>
            <p:cNvPr id="175" name="Cirkel 17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6" name="Ovaal 175"/>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6" name="Groep 148"/>
          <p:cNvGrpSpPr/>
          <p:nvPr/>
        </p:nvGrpSpPr>
        <p:grpSpPr>
          <a:xfrm>
            <a:off x="1538790" y="1977684"/>
            <a:ext cx="864096" cy="272691"/>
            <a:chOff x="2555776" y="3212976"/>
            <a:chExt cx="995110" cy="314036"/>
          </a:xfrm>
          <a:solidFill>
            <a:srgbClr val="00B050"/>
          </a:solidFill>
        </p:grpSpPr>
        <p:sp>
          <p:nvSpPr>
            <p:cNvPr id="153" name="Ovaal 152"/>
            <p:cNvSpPr/>
            <p:nvPr/>
          </p:nvSpPr>
          <p:spPr>
            <a:xfrm>
              <a:off x="2555776"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4" name="Ovaal 153"/>
            <p:cNvSpPr/>
            <p:nvPr/>
          </p:nvSpPr>
          <p:spPr>
            <a:xfrm>
              <a:off x="2610448" y="3273652"/>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5" name="Ovaal 154"/>
            <p:cNvSpPr/>
            <p:nvPr/>
          </p:nvSpPr>
          <p:spPr>
            <a:xfrm>
              <a:off x="2666790" y="3250312"/>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6" name="Ovaal 155"/>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7" name="Ovaal 156"/>
            <p:cNvSpPr/>
            <p:nvPr/>
          </p:nvSpPr>
          <p:spPr>
            <a:xfrm>
              <a:off x="2699792"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8" name="Ovaal 157"/>
            <p:cNvSpPr/>
            <p:nvPr/>
          </p:nvSpPr>
          <p:spPr>
            <a:xfrm>
              <a:off x="2771800"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59" name="Ovaal 158"/>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0" name="Ovaal 159"/>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1" name="Ovaal 160"/>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2" name="Ovaal 161"/>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3" name="Ovaal 162"/>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4" name="Ovaal 163"/>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5" name="Ovaal 164"/>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6" name="Ovaal 165"/>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7" name="Ovaal 166"/>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8" name="Ovaal 167"/>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69" name="Ovaal 168"/>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0" name="Ovaal 169"/>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1" name="Ovaal 170"/>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72" name="Ovaal 171"/>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184" name="Cirkel 183"/>
          <p:cNvSpPr/>
          <p:nvPr/>
        </p:nvSpPr>
        <p:spPr>
          <a:xfrm rot="9630300">
            <a:off x="2492448" y="3238272"/>
            <a:ext cx="648072" cy="648072"/>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5" name="Ovaal 214"/>
          <p:cNvSpPr/>
          <p:nvPr/>
        </p:nvSpPr>
        <p:spPr>
          <a:xfrm rot="6930300">
            <a:off x="2579477" y="3537547"/>
            <a:ext cx="64808" cy="648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7" name="Groep 227"/>
          <p:cNvGrpSpPr/>
          <p:nvPr/>
        </p:nvGrpSpPr>
        <p:grpSpPr>
          <a:xfrm>
            <a:off x="4239090" y="3381840"/>
            <a:ext cx="540060" cy="540060"/>
            <a:chOff x="449773" y="4509120"/>
            <a:chExt cx="720080" cy="720080"/>
          </a:xfrm>
        </p:grpSpPr>
        <p:sp>
          <p:nvSpPr>
            <p:cNvPr id="226" name="Cirkel 225"/>
            <p:cNvSpPr/>
            <p:nvPr/>
          </p:nvSpPr>
          <p:spPr>
            <a:xfrm rot="2700000">
              <a:off x="449773" y="4509120"/>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7" name="Ovaal 51"/>
            <p:cNvSpPr/>
            <p:nvPr/>
          </p:nvSpPr>
          <p:spPr>
            <a:xfrm>
              <a:off x="818778" y="4599058"/>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8" name="Groep 219"/>
          <p:cNvGrpSpPr/>
          <p:nvPr/>
        </p:nvGrpSpPr>
        <p:grpSpPr>
          <a:xfrm flipH="1">
            <a:off x="4833156" y="3165816"/>
            <a:ext cx="59407" cy="594066"/>
            <a:chOff x="4355976" y="2708920"/>
            <a:chExt cx="144016" cy="1440160"/>
          </a:xfrm>
        </p:grpSpPr>
        <p:sp>
          <p:nvSpPr>
            <p:cNvPr id="216" name="Rechthoek 215"/>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7" name="Rechthoek 216"/>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8" name="Rechthoek 217"/>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19" name="Rechthoek 218"/>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grpSp>
        <p:nvGrpSpPr>
          <p:cNvPr id="19" name="Groep 148"/>
          <p:cNvGrpSpPr/>
          <p:nvPr/>
        </p:nvGrpSpPr>
        <p:grpSpPr>
          <a:xfrm>
            <a:off x="3969060" y="2679762"/>
            <a:ext cx="864096" cy="272691"/>
            <a:chOff x="2555776" y="3212976"/>
            <a:chExt cx="995110" cy="314036"/>
          </a:xfrm>
          <a:solidFill>
            <a:srgbClr val="00B050"/>
          </a:solidFill>
        </p:grpSpPr>
        <p:sp>
          <p:nvSpPr>
            <p:cNvPr id="252" name="Ovaal 251"/>
            <p:cNvSpPr/>
            <p:nvPr/>
          </p:nvSpPr>
          <p:spPr>
            <a:xfrm>
              <a:off x="2555776"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3" name="Ovaal 252"/>
            <p:cNvSpPr/>
            <p:nvPr/>
          </p:nvSpPr>
          <p:spPr>
            <a:xfrm>
              <a:off x="2610448" y="3273652"/>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4" name="Ovaal 253"/>
            <p:cNvSpPr/>
            <p:nvPr/>
          </p:nvSpPr>
          <p:spPr>
            <a:xfrm>
              <a:off x="2666790" y="3250312"/>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5" name="Ovaal 254"/>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6" name="Ovaal 255"/>
            <p:cNvSpPr/>
            <p:nvPr/>
          </p:nvSpPr>
          <p:spPr>
            <a:xfrm>
              <a:off x="2699792"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7" name="Ovaal 256"/>
            <p:cNvSpPr/>
            <p:nvPr/>
          </p:nvSpPr>
          <p:spPr>
            <a:xfrm>
              <a:off x="2771800"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8" name="Ovaal 257"/>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9" name="Ovaal 258"/>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0" name="Ovaal 259"/>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1" name="Ovaal 260"/>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2" name="Ovaal 261"/>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3" name="Ovaal 262"/>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4" name="Ovaal 263"/>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5" name="Ovaal 264"/>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6" name="Ovaal 265"/>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7" name="Ovaal 266"/>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8" name="Ovaal 267"/>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9" name="Ovaal 268"/>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0" name="Ovaal 269"/>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1" name="Ovaal 270"/>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0" name="Groep 148"/>
          <p:cNvGrpSpPr/>
          <p:nvPr/>
        </p:nvGrpSpPr>
        <p:grpSpPr>
          <a:xfrm>
            <a:off x="4659139" y="2031690"/>
            <a:ext cx="864096" cy="272691"/>
            <a:chOff x="2555776" y="3212976"/>
            <a:chExt cx="995110" cy="314036"/>
          </a:xfrm>
          <a:solidFill>
            <a:srgbClr val="00B050"/>
          </a:solidFill>
        </p:grpSpPr>
        <p:sp>
          <p:nvSpPr>
            <p:cNvPr id="275" name="Ovaal 274"/>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6" name="Ovaal 275"/>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7" name="Ovaal 276"/>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89" name="Ovaal 288"/>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0" name="Ovaal 289"/>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1" name="Ovaal 290"/>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2" name="Ovaal 291"/>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3" name="Ovaal 292"/>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94" name="Ovaal 293"/>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7" name="Ovaal 326"/>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8" name="Ovaal 327"/>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29" name="Ovaal 328"/>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0" name="Ovaal 329"/>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1" name="Ovaal 330"/>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2" name="Ovaal 331"/>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3" name="Ovaal 332"/>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4" name="Ovaal 333"/>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5" name="Ovaal 334"/>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6" name="Ovaal 335"/>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37" name="Ovaal 336"/>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1" name="Groep 337"/>
          <p:cNvGrpSpPr/>
          <p:nvPr/>
        </p:nvGrpSpPr>
        <p:grpSpPr>
          <a:xfrm>
            <a:off x="836713" y="3111810"/>
            <a:ext cx="560231" cy="594066"/>
            <a:chOff x="4788024" y="4149080"/>
            <a:chExt cx="746975" cy="792088"/>
          </a:xfrm>
        </p:grpSpPr>
        <p:grpSp>
          <p:nvGrpSpPr>
            <p:cNvPr id="22" name="Groep 219"/>
            <p:cNvGrpSpPr/>
            <p:nvPr/>
          </p:nvGrpSpPr>
          <p:grpSpPr>
            <a:xfrm flipH="1">
              <a:off x="4788024" y="4149080"/>
              <a:ext cx="79209" cy="792088"/>
              <a:chOff x="4355976" y="2708920"/>
              <a:chExt cx="144016" cy="1440160"/>
            </a:xfrm>
          </p:grpSpPr>
          <p:sp>
            <p:nvSpPr>
              <p:cNvPr id="341" name="Rechthoek 340"/>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2" name="Rechthoek 341"/>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3" name="Rechthoek 342"/>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4" name="Rechthoek 343"/>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sp>
          <p:nvSpPr>
            <p:cNvPr id="340" name="Tekstvak 339"/>
            <p:cNvSpPr txBox="1"/>
            <p:nvPr/>
          </p:nvSpPr>
          <p:spPr>
            <a:xfrm>
              <a:off x="4814919" y="4275455"/>
              <a:ext cx="720080" cy="369332"/>
            </a:xfrm>
            <a:prstGeom prst="rect">
              <a:avLst/>
            </a:prstGeom>
            <a:noFill/>
          </p:spPr>
          <p:txBody>
            <a:bodyPr wrap="square" rtlCol="0">
              <a:spAutoFit/>
            </a:bodyPr>
            <a:lstStyle/>
            <a:p>
              <a:r>
                <a:rPr lang="nl-NL" sz="1200" b="1" dirty="0"/>
                <a:t>CD46</a:t>
              </a:r>
            </a:p>
          </p:txBody>
        </p:sp>
      </p:grpSp>
      <p:grpSp>
        <p:nvGrpSpPr>
          <p:cNvPr id="23" name="Groep 148"/>
          <p:cNvGrpSpPr/>
          <p:nvPr/>
        </p:nvGrpSpPr>
        <p:grpSpPr>
          <a:xfrm>
            <a:off x="5037181" y="2949792"/>
            <a:ext cx="864096" cy="272691"/>
            <a:chOff x="2555776" y="3212976"/>
            <a:chExt cx="995110" cy="314036"/>
          </a:xfrm>
          <a:solidFill>
            <a:srgbClr val="00B050"/>
          </a:solidFill>
        </p:grpSpPr>
        <p:sp>
          <p:nvSpPr>
            <p:cNvPr id="362" name="Ovaal 361"/>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3" name="Ovaal 362"/>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4" name="Ovaal 363"/>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5" name="Ovaal 364"/>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6" name="Ovaal 365"/>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7" name="Ovaal 366"/>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8" name="Ovaal 367"/>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69" name="Ovaal 368"/>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0" name="Ovaal 369"/>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1" name="Ovaal 370"/>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2" name="Ovaal 371"/>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3" name="Ovaal 372"/>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4" name="Ovaal 373"/>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5" name="Ovaal 374"/>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6" name="Ovaal 375"/>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7" name="Ovaal 376"/>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8" name="Ovaal 377"/>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79" name="Ovaal 378"/>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80" name="Ovaal 379"/>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381" name="Ovaal 380"/>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sp>
        <p:nvSpPr>
          <p:cNvPr id="383" name="Gelijkbenige driehoek 382"/>
          <p:cNvSpPr/>
          <p:nvPr/>
        </p:nvSpPr>
        <p:spPr>
          <a:xfrm>
            <a:off x="3429000" y="2841780"/>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84" name="Gelijkbenige driehoek 383"/>
          <p:cNvSpPr/>
          <p:nvPr/>
        </p:nvSpPr>
        <p:spPr>
          <a:xfrm>
            <a:off x="350658" y="2193708"/>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85" name="Gelijkbenige driehoek 384"/>
          <p:cNvSpPr/>
          <p:nvPr/>
        </p:nvSpPr>
        <p:spPr>
          <a:xfrm>
            <a:off x="5265204" y="2355726"/>
            <a:ext cx="313235" cy="27003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nvGrpSpPr>
          <p:cNvPr id="24" name="Groep 148"/>
          <p:cNvGrpSpPr/>
          <p:nvPr/>
        </p:nvGrpSpPr>
        <p:grpSpPr>
          <a:xfrm>
            <a:off x="242646" y="1923678"/>
            <a:ext cx="864096" cy="272691"/>
            <a:chOff x="2555776" y="3212976"/>
            <a:chExt cx="995110" cy="314036"/>
          </a:xfrm>
          <a:solidFill>
            <a:srgbClr val="00B050"/>
          </a:solidFill>
        </p:grpSpPr>
        <p:sp>
          <p:nvSpPr>
            <p:cNvPr id="408" name="Ovaal 407"/>
            <p:cNvSpPr/>
            <p:nvPr/>
          </p:nvSpPr>
          <p:spPr>
            <a:xfrm>
              <a:off x="2555776"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09" name="Ovaal 408"/>
            <p:cNvSpPr/>
            <p:nvPr/>
          </p:nvSpPr>
          <p:spPr>
            <a:xfrm>
              <a:off x="2610448" y="327365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0" name="Ovaal 409"/>
            <p:cNvSpPr/>
            <p:nvPr/>
          </p:nvSpPr>
          <p:spPr>
            <a:xfrm>
              <a:off x="2666790" y="325031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1" name="Ovaal 410"/>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2" name="Ovaal 411"/>
            <p:cNvSpPr/>
            <p:nvPr/>
          </p:nvSpPr>
          <p:spPr>
            <a:xfrm>
              <a:off x="2699792"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3" name="Ovaal 412"/>
            <p:cNvSpPr/>
            <p:nvPr/>
          </p:nvSpPr>
          <p:spPr>
            <a:xfrm>
              <a:off x="2771800" y="328498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4" name="Ovaal 413"/>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5" name="Ovaal 414"/>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6" name="Ovaal 415"/>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7" name="Ovaal 416"/>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8" name="Ovaal 417"/>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19" name="Ovaal 418"/>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0" name="Ovaal 419"/>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1" name="Ovaal 420"/>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2" name="Ovaal 421"/>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3" name="Ovaal 422"/>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4" name="Ovaal 423"/>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5" name="Ovaal 424"/>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6" name="Ovaal 425"/>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27" name="Ovaal 426"/>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5" name="Groep 511"/>
          <p:cNvGrpSpPr/>
          <p:nvPr/>
        </p:nvGrpSpPr>
        <p:grpSpPr>
          <a:xfrm>
            <a:off x="2294874" y="2733769"/>
            <a:ext cx="864096" cy="677689"/>
            <a:chOff x="3131840" y="3429000"/>
            <a:chExt cx="1152128" cy="903586"/>
          </a:xfrm>
        </p:grpSpPr>
        <p:sp>
          <p:nvSpPr>
            <p:cNvPr id="152" name="Tekstvak 151"/>
            <p:cNvSpPr txBox="1"/>
            <p:nvPr/>
          </p:nvSpPr>
          <p:spPr>
            <a:xfrm>
              <a:off x="3320969" y="3717032"/>
              <a:ext cx="928991" cy="615554"/>
            </a:xfrm>
            <a:prstGeom prst="rect">
              <a:avLst/>
            </a:prstGeom>
            <a:noFill/>
          </p:spPr>
          <p:txBody>
            <a:bodyPr wrap="square" rtlCol="0">
              <a:spAutoFit/>
            </a:bodyPr>
            <a:lstStyle/>
            <a:p>
              <a:pPr defTabSz="685800">
                <a:defRPr/>
              </a:pPr>
              <a:r>
                <a:rPr lang="nl-NL" sz="1200" b="1" kern="0" dirty="0">
                  <a:solidFill>
                    <a:srgbClr val="FF0000"/>
                  </a:solidFill>
                </a:rPr>
                <a:t>Factor H</a:t>
              </a:r>
            </a:p>
          </p:txBody>
        </p:sp>
        <p:grpSp>
          <p:nvGrpSpPr>
            <p:cNvPr id="26" name="Groep 148"/>
            <p:cNvGrpSpPr/>
            <p:nvPr/>
          </p:nvGrpSpPr>
          <p:grpSpPr>
            <a:xfrm>
              <a:off x="3131840" y="3429000"/>
              <a:ext cx="1152128" cy="363588"/>
              <a:chOff x="2555776" y="3212976"/>
              <a:chExt cx="995110" cy="314036"/>
            </a:xfrm>
            <a:solidFill>
              <a:srgbClr val="00B050"/>
            </a:solidFill>
          </p:grpSpPr>
          <p:sp>
            <p:nvSpPr>
              <p:cNvPr id="450" name="Ovaal 449"/>
              <p:cNvSpPr/>
              <p:nvPr/>
            </p:nvSpPr>
            <p:spPr>
              <a:xfrm>
                <a:off x="2555776"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1" name="Ovaal 450"/>
              <p:cNvSpPr/>
              <p:nvPr/>
            </p:nvSpPr>
            <p:spPr>
              <a:xfrm>
                <a:off x="2610448" y="3273652"/>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2" name="Ovaal 451"/>
              <p:cNvSpPr/>
              <p:nvPr/>
            </p:nvSpPr>
            <p:spPr>
              <a:xfrm>
                <a:off x="2666790" y="3250312"/>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3" name="Ovaal 452"/>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4" name="Ovaal 453"/>
              <p:cNvSpPr/>
              <p:nvPr/>
            </p:nvSpPr>
            <p:spPr>
              <a:xfrm>
                <a:off x="2699792"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5" name="Ovaal 454"/>
              <p:cNvSpPr/>
              <p:nvPr/>
            </p:nvSpPr>
            <p:spPr>
              <a:xfrm>
                <a:off x="2771800"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6" name="Ovaal 455"/>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7" name="Ovaal 456"/>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8" name="Ovaal 457"/>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59" name="Ovaal 458"/>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0" name="Ovaal 459"/>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1" name="Ovaal 460"/>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2" name="Ovaal 461"/>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3" name="Ovaal 462"/>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4" name="Ovaal 463"/>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5" name="Ovaal 464"/>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6" name="Ovaal 465"/>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7" name="Ovaal 466"/>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8" name="Ovaal 467"/>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69" name="Ovaal 468"/>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grpSp>
        <p:nvGrpSpPr>
          <p:cNvPr id="27" name="Groep 148"/>
          <p:cNvGrpSpPr/>
          <p:nvPr/>
        </p:nvGrpSpPr>
        <p:grpSpPr>
          <a:xfrm>
            <a:off x="1106742" y="2841780"/>
            <a:ext cx="864096" cy="272691"/>
            <a:chOff x="2555776" y="3212976"/>
            <a:chExt cx="995110" cy="314036"/>
          </a:xfrm>
          <a:solidFill>
            <a:srgbClr val="00B050"/>
          </a:solidFill>
        </p:grpSpPr>
        <p:sp>
          <p:nvSpPr>
            <p:cNvPr id="471" name="Ovaal 470"/>
            <p:cNvSpPr/>
            <p:nvPr/>
          </p:nvSpPr>
          <p:spPr>
            <a:xfrm>
              <a:off x="2555776"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2" name="Ovaal 471"/>
            <p:cNvSpPr/>
            <p:nvPr/>
          </p:nvSpPr>
          <p:spPr>
            <a:xfrm>
              <a:off x="2610448" y="3273652"/>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3" name="Ovaal 472"/>
            <p:cNvSpPr/>
            <p:nvPr/>
          </p:nvSpPr>
          <p:spPr>
            <a:xfrm>
              <a:off x="2666790" y="3250312"/>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4" name="Ovaal 473"/>
            <p:cNvSpPr/>
            <p:nvPr/>
          </p:nvSpPr>
          <p:spPr>
            <a:xfrm>
              <a:off x="3406870" y="330665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5" name="Ovaal 474"/>
            <p:cNvSpPr/>
            <p:nvPr/>
          </p:nvSpPr>
          <p:spPr>
            <a:xfrm>
              <a:off x="2699792"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6" name="Ovaal 475"/>
            <p:cNvSpPr/>
            <p:nvPr/>
          </p:nvSpPr>
          <p:spPr>
            <a:xfrm>
              <a:off x="2771800" y="3284984"/>
              <a:ext cx="144016" cy="72008"/>
            </a:xfrm>
            <a:prstGeom prst="ellipse">
              <a:avLst/>
            </a:prstGeom>
            <a:solidFill>
              <a:schemeClr val="bg1">
                <a:lumMod val="50000"/>
              </a:schemeClr>
            </a:solid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7" name="Ovaal 476"/>
            <p:cNvSpPr/>
            <p:nvPr/>
          </p:nvSpPr>
          <p:spPr>
            <a:xfrm>
              <a:off x="2839474" y="325631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8" name="Ovaal 477"/>
            <p:cNvSpPr/>
            <p:nvPr/>
          </p:nvSpPr>
          <p:spPr>
            <a:xfrm>
              <a:off x="2911482" y="326331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79" name="Ovaal 478"/>
            <p:cNvSpPr/>
            <p:nvPr/>
          </p:nvSpPr>
          <p:spPr>
            <a:xfrm>
              <a:off x="2987824" y="324164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0" name="Ovaal 479"/>
            <p:cNvSpPr/>
            <p:nvPr/>
          </p:nvSpPr>
          <p:spPr>
            <a:xfrm>
              <a:off x="3059832"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1" name="Ovaal 480"/>
            <p:cNvSpPr/>
            <p:nvPr/>
          </p:nvSpPr>
          <p:spPr>
            <a:xfrm>
              <a:off x="3131840"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2" name="Ovaal 481"/>
            <p:cNvSpPr/>
            <p:nvPr/>
          </p:nvSpPr>
          <p:spPr>
            <a:xfrm>
              <a:off x="3203848" y="323898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3" name="Ovaal 482"/>
            <p:cNvSpPr/>
            <p:nvPr/>
          </p:nvSpPr>
          <p:spPr>
            <a:xfrm>
              <a:off x="3275856" y="3212976"/>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4" name="Ovaal 483"/>
            <p:cNvSpPr/>
            <p:nvPr/>
          </p:nvSpPr>
          <p:spPr>
            <a:xfrm>
              <a:off x="3347864" y="326065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5" name="Ovaal 484"/>
            <p:cNvSpPr/>
            <p:nvPr/>
          </p:nvSpPr>
          <p:spPr>
            <a:xfrm>
              <a:off x="3339196" y="3356992"/>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6" name="Ovaal 485"/>
            <p:cNvSpPr/>
            <p:nvPr/>
          </p:nvSpPr>
          <p:spPr>
            <a:xfrm>
              <a:off x="3275856" y="339166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7" name="Ovaal 486"/>
            <p:cNvSpPr/>
            <p:nvPr/>
          </p:nvSpPr>
          <p:spPr>
            <a:xfrm>
              <a:off x="3203848"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8" name="Ovaal 487"/>
            <p:cNvSpPr/>
            <p:nvPr/>
          </p:nvSpPr>
          <p:spPr>
            <a:xfrm>
              <a:off x="3136174" y="3437668"/>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89" name="Ovaal 488"/>
            <p:cNvSpPr/>
            <p:nvPr/>
          </p:nvSpPr>
          <p:spPr>
            <a:xfrm>
              <a:off x="3059832" y="3455004"/>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490" name="Ovaal 489"/>
            <p:cNvSpPr/>
            <p:nvPr/>
          </p:nvSpPr>
          <p:spPr>
            <a:xfrm>
              <a:off x="2987824" y="3429000"/>
              <a:ext cx="144016" cy="72008"/>
            </a:xfrm>
            <a:prstGeom prst="ellipse">
              <a:avLst/>
            </a:prstGeom>
            <a:grpFill/>
            <a:ln w="9525" cap="flat" cmpd="sng" algn="ctr">
              <a:solidFill>
                <a:srgbClr val="9BBB59">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8" name="Groep 227"/>
          <p:cNvGrpSpPr/>
          <p:nvPr/>
        </p:nvGrpSpPr>
        <p:grpSpPr>
          <a:xfrm>
            <a:off x="3050958" y="1491630"/>
            <a:ext cx="540060" cy="540060"/>
            <a:chOff x="449773" y="4509120"/>
            <a:chExt cx="720080" cy="720080"/>
          </a:xfrm>
        </p:grpSpPr>
        <p:sp>
          <p:nvSpPr>
            <p:cNvPr id="221" name="Cirkel 220"/>
            <p:cNvSpPr/>
            <p:nvPr/>
          </p:nvSpPr>
          <p:spPr>
            <a:xfrm rot="2700000">
              <a:off x="449773" y="4509120"/>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2" name="Ovaal 51"/>
            <p:cNvSpPr/>
            <p:nvPr/>
          </p:nvSpPr>
          <p:spPr>
            <a:xfrm>
              <a:off x="818778" y="4599058"/>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9" name="Groep 219"/>
          <p:cNvGrpSpPr/>
          <p:nvPr/>
        </p:nvGrpSpPr>
        <p:grpSpPr>
          <a:xfrm flipH="1">
            <a:off x="3753036" y="1707654"/>
            <a:ext cx="59407" cy="594066"/>
            <a:chOff x="4355976" y="2708920"/>
            <a:chExt cx="144016" cy="1440160"/>
          </a:xfrm>
        </p:grpSpPr>
        <p:sp>
          <p:nvSpPr>
            <p:cNvPr id="348" name="Rechthoek 347"/>
            <p:cNvSpPr/>
            <p:nvPr/>
          </p:nvSpPr>
          <p:spPr>
            <a:xfrm>
              <a:off x="4355976" y="306896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49" name="Rechthoek 348"/>
            <p:cNvSpPr/>
            <p:nvPr/>
          </p:nvSpPr>
          <p:spPr>
            <a:xfrm>
              <a:off x="4355976" y="342900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50" name="Rechthoek 349"/>
            <p:cNvSpPr/>
            <p:nvPr/>
          </p:nvSpPr>
          <p:spPr>
            <a:xfrm>
              <a:off x="4355976" y="270892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51" name="Rechthoek 350"/>
            <p:cNvSpPr/>
            <p:nvPr/>
          </p:nvSpPr>
          <p:spPr>
            <a:xfrm>
              <a:off x="4355976" y="3789040"/>
              <a:ext cx="144016" cy="360040"/>
            </a:xfrm>
            <a:prstGeom prst="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grpSp>
        <p:nvGrpSpPr>
          <p:cNvPr id="30" name="Groep 512"/>
          <p:cNvGrpSpPr/>
          <p:nvPr/>
        </p:nvGrpSpPr>
        <p:grpSpPr>
          <a:xfrm>
            <a:off x="2672916" y="1977685"/>
            <a:ext cx="648072" cy="731695"/>
            <a:chOff x="3563888" y="2636912"/>
            <a:chExt cx="864096" cy="975594"/>
          </a:xfrm>
        </p:grpSpPr>
        <p:sp>
          <p:nvSpPr>
            <p:cNvPr id="243" name="Gelijkbenige driehoek 242"/>
            <p:cNvSpPr/>
            <p:nvPr/>
          </p:nvSpPr>
          <p:spPr>
            <a:xfrm>
              <a:off x="3788877" y="2636912"/>
              <a:ext cx="417646" cy="360040"/>
            </a:xfrm>
            <a:prstGeom prst="triangl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47" name="Tekstvak 246"/>
            <p:cNvSpPr txBox="1"/>
            <p:nvPr/>
          </p:nvSpPr>
          <p:spPr>
            <a:xfrm>
              <a:off x="3563888" y="2996952"/>
              <a:ext cx="864096" cy="615554"/>
            </a:xfrm>
            <a:prstGeom prst="rect">
              <a:avLst/>
            </a:prstGeom>
            <a:noFill/>
          </p:spPr>
          <p:txBody>
            <a:bodyPr wrap="square" rtlCol="0">
              <a:spAutoFit/>
            </a:bodyPr>
            <a:lstStyle/>
            <a:p>
              <a:pPr algn="ctr"/>
              <a:r>
                <a:rPr lang="nl-NL" sz="1200" b="1" dirty="0"/>
                <a:t>Factor I</a:t>
              </a:r>
            </a:p>
          </p:txBody>
        </p:sp>
      </p:grpSp>
      <p:sp>
        <p:nvSpPr>
          <p:cNvPr id="233" name="Lachebekje 232"/>
          <p:cNvSpPr/>
          <p:nvPr/>
        </p:nvSpPr>
        <p:spPr>
          <a:xfrm>
            <a:off x="3429000" y="1444348"/>
            <a:ext cx="594066" cy="594066"/>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34" name="Lachebekje 233"/>
          <p:cNvSpPr/>
          <p:nvPr/>
        </p:nvSpPr>
        <p:spPr>
          <a:xfrm>
            <a:off x="4461838" y="3327834"/>
            <a:ext cx="594066" cy="594066"/>
          </a:xfrm>
          <a:prstGeom prst="smileyFace">
            <a:avLst>
              <a:gd name="adj" fmla="val -4653"/>
            </a:avLst>
          </a:prstGeom>
          <a:solidFill>
            <a:schemeClr val="tx1">
              <a:lumMod val="65000"/>
              <a:lumOff val="3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81" name="Explosie 1 280"/>
          <p:cNvSpPr/>
          <p:nvPr/>
        </p:nvSpPr>
        <p:spPr>
          <a:xfrm>
            <a:off x="1673805" y="3134670"/>
            <a:ext cx="1485165" cy="810090"/>
          </a:xfrm>
          <a:prstGeom prst="irregularSeal1">
            <a:avLst/>
          </a:prstGeom>
          <a:solidFill>
            <a:srgbClr val="C0504D">
              <a:lumMod val="60000"/>
              <a:lumOff val="40000"/>
            </a:srgbClr>
          </a:solidFill>
          <a:ln w="25400" cap="flat" cmpd="sng" algn="ctr">
            <a:solidFill>
              <a:srgbClr val="C0504D">
                <a:lumMod val="20000"/>
                <a:lumOff val="80000"/>
              </a:srgbClr>
            </a:solidFill>
            <a:prstDash val="solid"/>
          </a:ln>
          <a:effectLst/>
        </p:spPr>
        <p:txBody>
          <a:bodyPr rtlCol="0" anchor="ctr"/>
          <a:lstStyle/>
          <a:p>
            <a:pPr algn="ctr" defTabSz="685800">
              <a:defRPr/>
            </a:pPr>
            <a:endParaRPr lang="nl-NL" sz="1350" kern="0">
              <a:solidFill>
                <a:prstClr val="white"/>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158 -3.7037E-6 L 0.04131 -3.7037E-6 " pathEditMode="relative" rAng="0" ptsTypes="AA">
                                      <p:cBhvr>
                                        <p:cTn id="6" dur="1000" fill="hold"/>
                                        <p:tgtEl>
                                          <p:spTgt spid="17"/>
                                        </p:tgtEl>
                                        <p:attrNameLst>
                                          <p:attrName>ppt_x</p:attrName>
                                          <p:attrName>ppt_y</p:attrName>
                                        </p:attrNameLst>
                                      </p:cBhvr>
                                      <p:rCtr x="28" y="0"/>
                                    </p:animMotion>
                                  </p:childTnLst>
                                </p:cTn>
                              </p:par>
                              <p:par>
                                <p:cTn id="7" presetID="35" presetClass="path" presetSubtype="0" accel="50000" decel="50000" fill="hold" nodeType="withEffect">
                                  <p:stCondLst>
                                    <p:cond delay="0"/>
                                  </p:stCondLst>
                                  <p:childTnLst>
                                    <p:animMotion origin="layout" path="M 1.11111E-6 -2.59259E-6 L 0.06302 -2.59259E-6 " pathEditMode="relative" rAng="0" ptsTypes="AA">
                                      <p:cBhvr>
                                        <p:cTn id="8" dur="1000" fill="hold"/>
                                        <p:tgtEl>
                                          <p:spTgt spid="28"/>
                                        </p:tgtEl>
                                        <p:attrNameLst>
                                          <p:attrName>ppt_x</p:attrName>
                                          <p:attrName>ppt_y</p:attrName>
                                        </p:attrNameLst>
                                      </p:cBhvr>
                                      <p:rCtr x="31" y="0"/>
                                    </p:animMotion>
                                  </p:childTnLst>
                                </p:cTn>
                              </p:par>
                              <p:par>
                                <p:cTn id="9" presetID="64" presetClass="path" presetSubtype="0" accel="50000" decel="50000" fill="hold" nodeType="withEffect">
                                  <p:stCondLst>
                                    <p:cond delay="0"/>
                                  </p:stCondLst>
                                  <p:childTnLst>
                                    <p:animMotion origin="layout" path="M 8.33333E-7 7.40741E-7 L 0.07083 -0.06019 " pathEditMode="relative" rAng="0" ptsTypes="AA">
                                      <p:cBhvr>
                                        <p:cTn id="10" dur="1000" fill="hold"/>
                                        <p:tgtEl>
                                          <p:spTgt spid="30"/>
                                        </p:tgtEl>
                                        <p:attrNameLst>
                                          <p:attrName>ppt_x</p:attrName>
                                          <p:attrName>ppt_y</p:attrName>
                                        </p:attrNameLst>
                                      </p:cBhvr>
                                      <p:rCtr x="35" y="-30"/>
                                    </p:animMotion>
                                  </p:childTnLst>
                                </p:cTn>
                              </p:par>
                              <p:par>
                                <p:cTn id="11" presetID="49" presetClass="path" presetSubtype="0" accel="50000" decel="50000" fill="hold" grpId="0" nodeType="withEffect">
                                  <p:stCondLst>
                                    <p:cond delay="0"/>
                                  </p:stCondLst>
                                  <p:childTnLst>
                                    <p:animMotion origin="layout" path="M -1.11111E-6 2.22222E-6 L 0.15052 0.12083 " pathEditMode="relative" rAng="0" ptsTypes="AA">
                                      <p:cBhvr>
                                        <p:cTn id="12" dur="1000" fill="hold"/>
                                        <p:tgtEl>
                                          <p:spTgt spid="383"/>
                                        </p:tgtEl>
                                        <p:attrNameLst>
                                          <p:attrName>ppt_x</p:attrName>
                                          <p:attrName>ppt_y</p:attrName>
                                        </p:attrNameLst>
                                      </p:cBhvr>
                                      <p:rCtr x="75" y="60"/>
                                    </p:animMotion>
                                  </p:childTnLst>
                                </p:cTn>
                              </p:par>
                            </p:childTnLst>
                          </p:cTn>
                        </p:par>
                      </p:childTnLst>
                    </p:cTn>
                  </p:par>
                  <p:par>
                    <p:cTn id="13" fill="hold">
                      <p:stCondLst>
                        <p:cond delay="indefinite"/>
                      </p:stCondLst>
                      <p:childTnLst>
                        <p:par>
                          <p:cTn id="14" fill="hold">
                            <p:stCondLst>
                              <p:cond delay="0"/>
                            </p:stCondLst>
                            <p:childTnLst>
                              <p:par>
                                <p:cTn id="15" presetID="10" presetClass="path" presetSubtype="0" accel="50000" decel="50000" fill="hold" nodeType="clickEffect">
                                  <p:stCondLst>
                                    <p:cond delay="0"/>
                                  </p:stCondLst>
                                  <p:childTnLst>
                                    <p:animMotion origin="layout" path="M 0.0158 -0.01296 L -0.00278 -0.03703 L -0.029 -0.03703 L -0.04723 -0.01296 L -0.04723 0.02223 L -0.029 0.04699 L -0.00278 0.04699 L 0.0158 0.02223 L 0.0158 -0.01296 Z " pathEditMode="relative" rAng="0" ptsTypes="FFFFFFFFF">
                                      <p:cBhvr>
                                        <p:cTn id="16" dur="2000" fill="hold"/>
                                        <p:tgtEl>
                                          <p:spTgt spid="19"/>
                                        </p:tgtEl>
                                        <p:attrNameLst>
                                          <p:attrName>ppt_x</p:attrName>
                                          <p:attrName>ppt_y</p:attrName>
                                        </p:attrNameLst>
                                      </p:cBhvr>
                                      <p:rCtr x="-32" y="18"/>
                                    </p:animMotion>
                                  </p:childTnLst>
                                </p:cTn>
                              </p:par>
                              <p:par>
                                <p:cTn id="17" presetID="10" presetClass="path" presetSubtype="0" accel="50000" decel="50000" fill="hold" nodeType="withEffect">
                                  <p:stCondLst>
                                    <p:cond delay="0"/>
                                  </p:stCondLst>
                                  <p:childTnLst>
                                    <p:animMotion origin="layout" path="M 5.55556E-7 -0.01111 L 0.01892 -0.04861 L 0.04583 -0.04861 L 0.06493 -0.01111 L 0.06493 0.04236 L 0.04583 0.08033 L 0.01892 0.08033 L 5.55556E-7 0.04236 L 5.55556E-7 -0.01111 Z " pathEditMode="relative" rAng="0" ptsTypes="FFFFFFFFF">
                                      <p:cBhvr>
                                        <p:cTn id="18" dur="2000" fill="hold"/>
                                        <p:tgtEl>
                                          <p:spTgt spid="25"/>
                                        </p:tgtEl>
                                        <p:attrNameLst>
                                          <p:attrName>ppt_x</p:attrName>
                                          <p:attrName>ppt_y</p:attrName>
                                        </p:attrNameLst>
                                      </p:cBhvr>
                                      <p:rCtr x="32" y="2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4"/>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8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1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84" grpId="0" animBg="1"/>
      <p:bldP spid="215" grpId="0" animBg="1"/>
      <p:bldP spid="383" grpId="0" animBg="1"/>
      <p:bldP spid="233" grpId="0" animBg="1"/>
      <p:bldP spid="234" grpId="0" animBg="1"/>
      <p:bldP spid="28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Atypische HUS (</a:t>
            </a:r>
            <a:r>
              <a:rPr lang="nl-NL" dirty="0" err="1"/>
              <a:t>aHUS</a:t>
            </a:r>
            <a:r>
              <a:rPr lang="nl-NL" dirty="0"/>
              <a:t>)</a:t>
            </a:r>
          </a:p>
        </p:txBody>
      </p:sp>
      <p:sp>
        <p:nvSpPr>
          <p:cNvPr id="3" name="Tijdelijke aanduiding voor inhoud 2"/>
          <p:cNvSpPr>
            <a:spLocks noGrp="1"/>
          </p:cNvSpPr>
          <p:nvPr>
            <p:ph idx="1"/>
          </p:nvPr>
        </p:nvSpPr>
        <p:spPr/>
        <p:txBody>
          <a:bodyPr/>
          <a:lstStyle/>
          <a:p>
            <a:endParaRPr lang="nl-NL" dirty="0"/>
          </a:p>
        </p:txBody>
      </p:sp>
      <p:pic>
        <p:nvPicPr>
          <p:cNvPr id="120838" name="Picture 6" descr="G:\My Pictures\Complement\switch complement.jpg"/>
          <p:cNvPicPr>
            <a:picLocks noChangeAspect="1" noChangeArrowheads="1"/>
          </p:cNvPicPr>
          <p:nvPr/>
        </p:nvPicPr>
        <p:blipFill>
          <a:blip r:embed="rId2" cstate="print"/>
          <a:srcRect/>
          <a:stretch>
            <a:fillRect/>
          </a:stretch>
        </p:blipFill>
        <p:spPr bwMode="auto">
          <a:xfrm>
            <a:off x="0" y="1275606"/>
            <a:ext cx="6858000" cy="340535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1500" y="1221600"/>
            <a:ext cx="6075000" cy="3094024"/>
          </a:xfrm>
        </p:spPr>
        <p:txBody>
          <a:bodyPr/>
          <a:lstStyle/>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endParaRPr lang="nl-NL" dirty="0"/>
          </a:p>
          <a:p>
            <a:pPr>
              <a:buClrTx/>
            </a:pPr>
            <a:r>
              <a:rPr lang="nl-NL" dirty="0"/>
              <a:t>De complementremmer eculizumab voorkomt het kapot maken van de eigen cellen door aan het complementsysteem te binden.</a:t>
            </a:r>
          </a:p>
          <a:p>
            <a:pPr lvl="1">
              <a:buNone/>
            </a:pPr>
            <a:endParaRPr lang="nl-NL" dirty="0"/>
          </a:p>
          <a:p>
            <a:pPr>
              <a:buClrTx/>
            </a:pPr>
            <a:endParaRPr lang="nl-NL" dirty="0"/>
          </a:p>
        </p:txBody>
      </p:sp>
      <p:grpSp>
        <p:nvGrpSpPr>
          <p:cNvPr id="2" name="Groep 7"/>
          <p:cNvGrpSpPr/>
          <p:nvPr/>
        </p:nvGrpSpPr>
        <p:grpSpPr>
          <a:xfrm>
            <a:off x="350658" y="357504"/>
            <a:ext cx="6156684" cy="216024"/>
            <a:chOff x="467544" y="476672"/>
            <a:chExt cx="8208912" cy="288032"/>
          </a:xfrm>
        </p:grpSpPr>
        <p:sp>
          <p:nvSpPr>
            <p:cNvPr id="6" name="Rechthoek 5"/>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5" name="Rechte verbindingslijn 4"/>
            <p:cNvCxnSpPr/>
            <p:nvPr/>
          </p:nvCxnSpPr>
          <p:spPr>
            <a:xfrm>
              <a:off x="539552" y="620688"/>
              <a:ext cx="80648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ep 8"/>
          <p:cNvGrpSpPr/>
          <p:nvPr/>
        </p:nvGrpSpPr>
        <p:grpSpPr>
          <a:xfrm>
            <a:off x="350658" y="4569972"/>
            <a:ext cx="6156684" cy="216024"/>
            <a:chOff x="467544" y="476672"/>
            <a:chExt cx="8208912" cy="288032"/>
          </a:xfrm>
        </p:grpSpPr>
        <p:sp>
          <p:nvSpPr>
            <p:cNvPr id="10" name="Rechthoek 9"/>
            <p:cNvSpPr/>
            <p:nvPr/>
          </p:nvSpPr>
          <p:spPr>
            <a:xfrm>
              <a:off x="467544" y="476672"/>
              <a:ext cx="82089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cxnSp>
          <p:nvCxnSpPr>
            <p:cNvPr id="11" name="Rechte verbindingslijn 10"/>
            <p:cNvCxnSpPr/>
            <p:nvPr/>
          </p:nvCxnSpPr>
          <p:spPr>
            <a:xfrm>
              <a:off x="539552" y="620688"/>
              <a:ext cx="8064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descr="\\umcn.nl\apps\Appsense\z946129\RedirectedFolders\Desktop\Eigen map Genetica\Promotietraject\Thesis\Gildeprint\Bestanden\Nieren kleur.jpg"/>
          <p:cNvPicPr>
            <a:picLocks noChangeAspect="1" noChangeArrowheads="1"/>
          </p:cNvPicPr>
          <p:nvPr/>
        </p:nvPicPr>
        <p:blipFill>
          <a:blip r:embed="rId2" cstate="print"/>
          <a:srcRect r="50324"/>
          <a:stretch>
            <a:fillRect/>
          </a:stretch>
        </p:blipFill>
        <p:spPr bwMode="auto">
          <a:xfrm>
            <a:off x="0" y="0"/>
            <a:ext cx="378042" cy="789552"/>
          </a:xfrm>
          <a:prstGeom prst="rect">
            <a:avLst/>
          </a:prstGeom>
          <a:noFill/>
        </p:spPr>
      </p:pic>
      <p:sp>
        <p:nvSpPr>
          <p:cNvPr id="13" name="Rechthoek 12"/>
          <p:cNvSpPr/>
          <p:nvPr/>
        </p:nvSpPr>
        <p:spPr>
          <a:xfrm>
            <a:off x="5319210" y="4731990"/>
            <a:ext cx="97210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4" name="Picture 2" descr="\\umcn.nl\apps\Appsense\z946129\RedirectedFolders\Desktop\Eigen map Genetica\Promotietraject\Thesis\Gildeprint\Bestanden\Nieren kleur.jpg"/>
          <p:cNvPicPr>
            <a:picLocks noChangeAspect="1" noChangeArrowheads="1"/>
          </p:cNvPicPr>
          <p:nvPr/>
        </p:nvPicPr>
        <p:blipFill>
          <a:blip r:embed="rId2" cstate="print"/>
          <a:srcRect l="49676"/>
          <a:stretch>
            <a:fillRect/>
          </a:stretch>
        </p:blipFill>
        <p:spPr bwMode="auto">
          <a:xfrm>
            <a:off x="6475029" y="4353948"/>
            <a:ext cx="382972" cy="789552"/>
          </a:xfrm>
          <a:prstGeom prst="rect">
            <a:avLst/>
          </a:prstGeom>
          <a:noFill/>
        </p:spPr>
      </p:pic>
      <p:sp>
        <p:nvSpPr>
          <p:cNvPr id="12" name="Titel 1"/>
          <p:cNvSpPr>
            <a:spLocks noGrp="1"/>
          </p:cNvSpPr>
          <p:nvPr>
            <p:ph type="title"/>
          </p:nvPr>
        </p:nvSpPr>
        <p:spPr>
          <a:xfrm>
            <a:off x="391500" y="753258"/>
            <a:ext cx="6075000" cy="400050"/>
          </a:xfrm>
        </p:spPr>
        <p:txBody>
          <a:bodyPr/>
          <a:lstStyle/>
          <a:p>
            <a:r>
              <a:rPr lang="nl-NL" dirty="0">
                <a:solidFill>
                  <a:schemeClr val="tx1"/>
                </a:solidFill>
              </a:rPr>
              <a:t>Complementsysteem en eculizumab</a:t>
            </a:r>
          </a:p>
        </p:txBody>
      </p:sp>
      <p:sp>
        <p:nvSpPr>
          <p:cNvPr id="178" name="Tekstvak 177"/>
          <p:cNvSpPr txBox="1"/>
          <p:nvPr/>
        </p:nvSpPr>
        <p:spPr>
          <a:xfrm>
            <a:off x="6177208" y="1687267"/>
            <a:ext cx="646331" cy="1799116"/>
          </a:xfrm>
          <a:prstGeom prst="rect">
            <a:avLst/>
          </a:prstGeom>
          <a:noFill/>
        </p:spPr>
        <p:txBody>
          <a:bodyPr vert="vert270" wrap="square" rtlCol="0">
            <a:spAutoFit/>
          </a:bodyPr>
          <a:lstStyle/>
          <a:p>
            <a:pPr algn="ctr" defTabSz="685800">
              <a:defRPr/>
            </a:pPr>
            <a:r>
              <a:rPr lang="nl-NL" sz="3000" kern="0" dirty="0">
                <a:solidFill>
                  <a:srgbClr val="C00000"/>
                </a:solidFill>
              </a:rPr>
              <a:t>BLOEDVAT</a:t>
            </a:r>
          </a:p>
        </p:txBody>
      </p:sp>
      <p:grpSp>
        <p:nvGrpSpPr>
          <p:cNvPr id="7" name="Groep 180"/>
          <p:cNvGrpSpPr/>
          <p:nvPr/>
        </p:nvGrpSpPr>
        <p:grpSpPr>
          <a:xfrm>
            <a:off x="337330" y="1430901"/>
            <a:ext cx="5899982" cy="2545006"/>
            <a:chOff x="395536" y="1907867"/>
            <a:chExt cx="7866643" cy="3393341"/>
          </a:xfrm>
        </p:grpSpPr>
        <p:cxnSp>
          <p:nvCxnSpPr>
            <p:cNvPr id="182" name="Rechte verbindingslijn 181"/>
            <p:cNvCxnSpPr/>
            <p:nvPr/>
          </p:nvCxnSpPr>
          <p:spPr>
            <a:xfrm>
              <a:off x="485315" y="1907867"/>
              <a:ext cx="7272808" cy="0"/>
            </a:xfrm>
            <a:prstGeom prst="line">
              <a:avLst/>
            </a:prstGeom>
            <a:noFill/>
            <a:ln w="57150" cap="flat" cmpd="sng" algn="ctr">
              <a:solidFill>
                <a:srgbClr val="C00000"/>
              </a:solidFill>
              <a:prstDash val="solid"/>
            </a:ln>
            <a:effectLst/>
          </p:spPr>
        </p:cxnSp>
        <p:sp>
          <p:nvSpPr>
            <p:cNvPr id="183" name="Ovaal 182"/>
            <p:cNvSpPr/>
            <p:nvPr/>
          </p:nvSpPr>
          <p:spPr>
            <a:xfrm>
              <a:off x="557323" y="194372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4" name="Ovaal 183"/>
            <p:cNvSpPr/>
            <p:nvPr/>
          </p:nvSpPr>
          <p:spPr>
            <a:xfrm>
              <a:off x="2357523" y="193476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5" name="Ovaal 184"/>
            <p:cNvSpPr/>
            <p:nvPr/>
          </p:nvSpPr>
          <p:spPr>
            <a:xfrm>
              <a:off x="4157723" y="1934762"/>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6" name="Ovaal 185"/>
            <p:cNvSpPr/>
            <p:nvPr/>
          </p:nvSpPr>
          <p:spPr>
            <a:xfrm>
              <a:off x="5957923" y="1925797"/>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cxnSp>
          <p:nvCxnSpPr>
            <p:cNvPr id="187" name="Rechte verbindingslijn 186"/>
            <p:cNvCxnSpPr/>
            <p:nvPr/>
          </p:nvCxnSpPr>
          <p:spPr>
            <a:xfrm>
              <a:off x="485315" y="5301208"/>
              <a:ext cx="7272808" cy="0"/>
            </a:xfrm>
            <a:prstGeom prst="line">
              <a:avLst/>
            </a:prstGeom>
            <a:noFill/>
            <a:ln w="57150" cap="flat" cmpd="sng" algn="ctr">
              <a:solidFill>
                <a:srgbClr val="C00000"/>
              </a:solidFill>
              <a:prstDash val="solid"/>
            </a:ln>
            <a:effectLst/>
          </p:spPr>
        </p:cxnSp>
        <p:sp>
          <p:nvSpPr>
            <p:cNvPr id="188" name="Rechteraccolade 187"/>
            <p:cNvSpPr/>
            <p:nvPr/>
          </p:nvSpPr>
          <p:spPr>
            <a:xfrm>
              <a:off x="7902139" y="1916832"/>
              <a:ext cx="360040" cy="3384376"/>
            </a:xfrm>
            <a:prstGeom prst="rightBrace">
              <a:avLst>
                <a:gd name="adj1" fmla="val 99630"/>
                <a:gd name="adj2" fmla="val 50530"/>
              </a:avLst>
            </a:prstGeom>
            <a:noFill/>
            <a:ln w="38100" cap="flat" cmpd="sng" algn="ctr">
              <a:solidFill>
                <a:srgbClr val="C00000"/>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189" name="Ovaal 188"/>
            <p:cNvSpPr/>
            <p:nvPr/>
          </p:nvSpPr>
          <p:spPr>
            <a:xfrm>
              <a:off x="557323" y="4689284"/>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0" name="Ovaal 189"/>
            <p:cNvSpPr/>
            <p:nvPr/>
          </p:nvSpPr>
          <p:spPr>
            <a:xfrm>
              <a:off x="2357523" y="4680319"/>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1" name="Ovaal 190"/>
            <p:cNvSpPr/>
            <p:nvPr/>
          </p:nvSpPr>
          <p:spPr>
            <a:xfrm>
              <a:off x="4157723" y="4680319"/>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2" name="Ovaal 191"/>
            <p:cNvSpPr/>
            <p:nvPr/>
          </p:nvSpPr>
          <p:spPr>
            <a:xfrm>
              <a:off x="5957923" y="4671354"/>
              <a:ext cx="1728192" cy="576064"/>
            </a:xfrm>
            <a:prstGeom prst="ellipse">
              <a:avLst/>
            </a:prstGeom>
            <a:solidFill>
              <a:srgbClr val="C0504D">
                <a:lumMod val="60000"/>
                <a:lumOff val="4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8" name="Groep 157"/>
            <p:cNvGrpSpPr/>
            <p:nvPr/>
          </p:nvGrpSpPr>
          <p:grpSpPr>
            <a:xfrm rot="6930300">
              <a:off x="3347864" y="4293180"/>
              <a:ext cx="864096" cy="864096"/>
              <a:chOff x="2627784" y="476672"/>
              <a:chExt cx="720080" cy="720080"/>
            </a:xfrm>
          </p:grpSpPr>
          <p:sp>
            <p:nvSpPr>
              <p:cNvPr id="275" name="Cirkel 27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6" name="Ovaal 275"/>
              <p:cNvSpPr/>
              <p:nvPr/>
            </p:nvSpPr>
            <p:spPr>
              <a:xfrm>
                <a:off x="3049442" y="1033382"/>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9" name="Groep 157"/>
            <p:cNvGrpSpPr/>
            <p:nvPr/>
          </p:nvGrpSpPr>
          <p:grpSpPr>
            <a:xfrm>
              <a:off x="395536" y="4509120"/>
              <a:ext cx="720080" cy="720080"/>
              <a:chOff x="2627784" y="476672"/>
              <a:chExt cx="720080" cy="720080"/>
            </a:xfrm>
          </p:grpSpPr>
          <p:sp>
            <p:nvSpPr>
              <p:cNvPr id="273" name="Cirkel 272"/>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4" name="Ovaal 51"/>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5" name="Groep 157"/>
            <p:cNvGrpSpPr/>
            <p:nvPr/>
          </p:nvGrpSpPr>
          <p:grpSpPr>
            <a:xfrm rot="18507705">
              <a:off x="4242930" y="2019811"/>
              <a:ext cx="864096" cy="864096"/>
              <a:chOff x="2627788" y="476672"/>
              <a:chExt cx="720081" cy="720081"/>
            </a:xfrm>
          </p:grpSpPr>
          <p:sp>
            <p:nvSpPr>
              <p:cNvPr id="271" name="Cirkel 53"/>
              <p:cNvSpPr/>
              <p:nvPr/>
            </p:nvSpPr>
            <p:spPr>
              <a:xfrm rot="2700000">
                <a:off x="2627788" y="476672"/>
                <a:ext cx="720081" cy="720081"/>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2" name="Ovaal 271"/>
              <p:cNvSpPr/>
              <p:nvPr/>
            </p:nvSpPr>
            <p:spPr>
              <a:xfrm>
                <a:off x="2996793"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16" name="Groep 38"/>
            <p:cNvGrpSpPr/>
            <p:nvPr/>
          </p:nvGrpSpPr>
          <p:grpSpPr>
            <a:xfrm>
              <a:off x="1403648" y="2996952"/>
              <a:ext cx="304044" cy="472957"/>
              <a:chOff x="539552" y="2564904"/>
              <a:chExt cx="648072" cy="1008112"/>
            </a:xfrm>
          </p:grpSpPr>
          <p:sp>
            <p:nvSpPr>
              <p:cNvPr id="269" name="Ovaal 26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70" name="Ovaal 26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197" name="Wolk 196"/>
            <p:cNvSpPr/>
            <p:nvPr/>
          </p:nvSpPr>
          <p:spPr>
            <a:xfrm>
              <a:off x="1043609" y="2835165"/>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198" name="7-punts ster 197"/>
            <p:cNvSpPr/>
            <p:nvPr/>
          </p:nvSpPr>
          <p:spPr>
            <a:xfrm>
              <a:off x="755576" y="328498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7" name="Groep 38"/>
            <p:cNvGrpSpPr/>
            <p:nvPr/>
          </p:nvGrpSpPr>
          <p:grpSpPr>
            <a:xfrm>
              <a:off x="2555776" y="3573016"/>
              <a:ext cx="304044" cy="472957"/>
              <a:chOff x="539552" y="2564904"/>
              <a:chExt cx="648072" cy="1008112"/>
            </a:xfrm>
          </p:grpSpPr>
          <p:sp>
            <p:nvSpPr>
              <p:cNvPr id="267" name="Ovaal 26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8" name="Ovaal 26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00" name="7-punts ster 199"/>
            <p:cNvSpPr/>
            <p:nvPr/>
          </p:nvSpPr>
          <p:spPr>
            <a:xfrm>
              <a:off x="1907704" y="3861048"/>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18" name="Groep 38"/>
            <p:cNvGrpSpPr/>
            <p:nvPr/>
          </p:nvGrpSpPr>
          <p:grpSpPr>
            <a:xfrm>
              <a:off x="5940152" y="2708920"/>
              <a:ext cx="304044" cy="472957"/>
              <a:chOff x="539552" y="2564904"/>
              <a:chExt cx="648072" cy="1008112"/>
            </a:xfrm>
          </p:grpSpPr>
          <p:sp>
            <p:nvSpPr>
              <p:cNvPr id="265" name="Ovaal 26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6" name="Ovaal 26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19" name="Groep 38"/>
            <p:cNvGrpSpPr/>
            <p:nvPr/>
          </p:nvGrpSpPr>
          <p:grpSpPr>
            <a:xfrm>
              <a:off x="4644008" y="3933056"/>
              <a:ext cx="304044" cy="472957"/>
              <a:chOff x="539552" y="2564904"/>
              <a:chExt cx="648072" cy="1008112"/>
            </a:xfrm>
          </p:grpSpPr>
          <p:sp>
            <p:nvSpPr>
              <p:cNvPr id="263" name="Ovaal 26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4" name="Ovaal 26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0" name="Groep 38"/>
            <p:cNvGrpSpPr/>
            <p:nvPr/>
          </p:nvGrpSpPr>
          <p:grpSpPr>
            <a:xfrm>
              <a:off x="3131840" y="2924944"/>
              <a:ext cx="304044" cy="472957"/>
              <a:chOff x="539552" y="2564904"/>
              <a:chExt cx="648072" cy="1008112"/>
            </a:xfrm>
          </p:grpSpPr>
          <p:sp>
            <p:nvSpPr>
              <p:cNvPr id="261" name="Ovaal 26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2" name="Ovaal 26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1" name="Groep 38"/>
            <p:cNvGrpSpPr/>
            <p:nvPr/>
          </p:nvGrpSpPr>
          <p:grpSpPr>
            <a:xfrm>
              <a:off x="5364088" y="3573016"/>
              <a:ext cx="304044" cy="472957"/>
              <a:chOff x="539552" y="2564904"/>
              <a:chExt cx="648072" cy="1008112"/>
            </a:xfrm>
          </p:grpSpPr>
          <p:sp>
            <p:nvSpPr>
              <p:cNvPr id="259" name="Ovaal 25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60" name="Ovaal 25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2" name="Groep 38"/>
            <p:cNvGrpSpPr/>
            <p:nvPr/>
          </p:nvGrpSpPr>
          <p:grpSpPr>
            <a:xfrm>
              <a:off x="3851920" y="2708920"/>
              <a:ext cx="304044" cy="472957"/>
              <a:chOff x="539552" y="2564904"/>
              <a:chExt cx="648072" cy="1008112"/>
            </a:xfrm>
          </p:grpSpPr>
          <p:sp>
            <p:nvSpPr>
              <p:cNvPr id="257" name="Ovaal 25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8" name="Ovaal 25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06" name="7-punts ster 205"/>
            <p:cNvSpPr/>
            <p:nvPr/>
          </p:nvSpPr>
          <p:spPr>
            <a:xfrm>
              <a:off x="2339752" y="2636912"/>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7" name="7-punts ster 206"/>
            <p:cNvSpPr/>
            <p:nvPr/>
          </p:nvSpPr>
          <p:spPr>
            <a:xfrm>
              <a:off x="3419872" y="3429000"/>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8" name="7-punts ster 207"/>
            <p:cNvSpPr/>
            <p:nvPr/>
          </p:nvSpPr>
          <p:spPr>
            <a:xfrm>
              <a:off x="2987824" y="400506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09" name="7-punts ster 208"/>
            <p:cNvSpPr/>
            <p:nvPr/>
          </p:nvSpPr>
          <p:spPr>
            <a:xfrm>
              <a:off x="4572000" y="3068960"/>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0" name="7-punts ster 209"/>
            <p:cNvSpPr/>
            <p:nvPr/>
          </p:nvSpPr>
          <p:spPr>
            <a:xfrm>
              <a:off x="6156176" y="3861048"/>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1" name="7-punts ster 210"/>
            <p:cNvSpPr/>
            <p:nvPr/>
          </p:nvSpPr>
          <p:spPr>
            <a:xfrm>
              <a:off x="6588224" y="2636912"/>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2" name="7-punts ster 211"/>
            <p:cNvSpPr/>
            <p:nvPr/>
          </p:nvSpPr>
          <p:spPr>
            <a:xfrm>
              <a:off x="7164288" y="4005064"/>
              <a:ext cx="360040" cy="324036"/>
            </a:xfrm>
            <a:prstGeom prst="star7">
              <a:avLst/>
            </a:prstGeom>
            <a:solidFill>
              <a:srgbClr val="8064A2"/>
            </a:solidFill>
            <a:ln w="25400" cap="flat" cmpd="sng" algn="ctr">
              <a:solidFill>
                <a:srgbClr val="8064A2">
                  <a:lumMod val="75000"/>
                </a:srgbClr>
              </a:solid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3" name="Groep 38"/>
            <p:cNvGrpSpPr/>
            <p:nvPr/>
          </p:nvGrpSpPr>
          <p:grpSpPr>
            <a:xfrm>
              <a:off x="6660232" y="3501008"/>
              <a:ext cx="304044" cy="472957"/>
              <a:chOff x="539552" y="2564904"/>
              <a:chExt cx="648072" cy="1008112"/>
            </a:xfrm>
          </p:grpSpPr>
          <p:sp>
            <p:nvSpPr>
              <p:cNvPr id="255" name="Ovaal 254"/>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6" name="Ovaal 255"/>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4" name="Groep 38"/>
            <p:cNvGrpSpPr/>
            <p:nvPr/>
          </p:nvGrpSpPr>
          <p:grpSpPr>
            <a:xfrm>
              <a:off x="7308304" y="2708920"/>
              <a:ext cx="304044" cy="472957"/>
              <a:chOff x="539552" y="2564904"/>
              <a:chExt cx="648072" cy="1008112"/>
            </a:xfrm>
          </p:grpSpPr>
          <p:sp>
            <p:nvSpPr>
              <p:cNvPr id="253" name="Ovaal 252"/>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4" name="Ovaal 253"/>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sp>
          <p:nvSpPr>
            <p:cNvPr id="215" name="Wolk 214"/>
            <p:cNvSpPr/>
            <p:nvPr/>
          </p:nvSpPr>
          <p:spPr>
            <a:xfrm>
              <a:off x="1187624" y="393305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6" name="Wolk 215"/>
            <p:cNvSpPr/>
            <p:nvPr/>
          </p:nvSpPr>
          <p:spPr>
            <a:xfrm>
              <a:off x="7020272" y="314096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7" name="Wolk 216"/>
            <p:cNvSpPr/>
            <p:nvPr/>
          </p:nvSpPr>
          <p:spPr>
            <a:xfrm>
              <a:off x="6804248" y="429309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8" name="Wolk 217"/>
            <p:cNvSpPr/>
            <p:nvPr/>
          </p:nvSpPr>
          <p:spPr>
            <a:xfrm>
              <a:off x="5580112" y="278092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19" name="Wolk 218"/>
            <p:cNvSpPr/>
            <p:nvPr/>
          </p:nvSpPr>
          <p:spPr>
            <a:xfrm>
              <a:off x="2267744" y="3501008"/>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0" name="Wolk 219"/>
            <p:cNvSpPr/>
            <p:nvPr/>
          </p:nvSpPr>
          <p:spPr>
            <a:xfrm>
              <a:off x="5508104" y="429309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1" name="Wolk 220"/>
            <p:cNvSpPr/>
            <p:nvPr/>
          </p:nvSpPr>
          <p:spPr>
            <a:xfrm>
              <a:off x="4788024" y="3645024"/>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2" name="Wolk 221"/>
            <p:cNvSpPr/>
            <p:nvPr/>
          </p:nvSpPr>
          <p:spPr>
            <a:xfrm>
              <a:off x="3851920" y="393305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3" name="Wolk 222"/>
            <p:cNvSpPr/>
            <p:nvPr/>
          </p:nvSpPr>
          <p:spPr>
            <a:xfrm>
              <a:off x="2051720" y="2708920"/>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4" name="Wolk 223"/>
            <p:cNvSpPr/>
            <p:nvPr/>
          </p:nvSpPr>
          <p:spPr>
            <a:xfrm>
              <a:off x="3203848" y="3573016"/>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25" name="Wolk 224"/>
            <p:cNvSpPr/>
            <p:nvPr/>
          </p:nvSpPr>
          <p:spPr>
            <a:xfrm>
              <a:off x="2915816" y="3068960"/>
              <a:ext cx="144015" cy="144015"/>
            </a:xfrm>
            <a:prstGeom prst="cloud">
              <a:avLst/>
            </a:prstGeom>
            <a:solidFill>
              <a:srgbClr val="1F497D">
                <a:lumMod val="20000"/>
                <a:lumOff val="80000"/>
              </a:srgbClr>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grpSp>
          <p:nvGrpSpPr>
            <p:cNvPr id="25" name="Groep 157"/>
            <p:cNvGrpSpPr/>
            <p:nvPr/>
          </p:nvGrpSpPr>
          <p:grpSpPr>
            <a:xfrm>
              <a:off x="539552" y="2708920"/>
              <a:ext cx="279648" cy="279648"/>
              <a:chOff x="2627784" y="476672"/>
              <a:chExt cx="720080" cy="720080"/>
            </a:xfrm>
          </p:grpSpPr>
          <p:sp>
            <p:nvSpPr>
              <p:cNvPr id="251" name="Cirkel 250"/>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2" name="Ovaal 251"/>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6" name="Groep 157"/>
            <p:cNvGrpSpPr/>
            <p:nvPr/>
          </p:nvGrpSpPr>
          <p:grpSpPr>
            <a:xfrm>
              <a:off x="1691680" y="4221088"/>
              <a:ext cx="279648" cy="279648"/>
              <a:chOff x="2627784" y="476672"/>
              <a:chExt cx="720080" cy="720080"/>
            </a:xfrm>
          </p:grpSpPr>
          <p:sp>
            <p:nvSpPr>
              <p:cNvPr id="249" name="Cirkel 248"/>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50" name="Ovaal 249"/>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7" name="Groep 157"/>
            <p:cNvGrpSpPr/>
            <p:nvPr/>
          </p:nvGrpSpPr>
          <p:grpSpPr>
            <a:xfrm>
              <a:off x="5508104" y="3140968"/>
              <a:ext cx="279648" cy="279648"/>
              <a:chOff x="2627784" y="476672"/>
              <a:chExt cx="720080" cy="720080"/>
            </a:xfrm>
          </p:grpSpPr>
          <p:sp>
            <p:nvSpPr>
              <p:cNvPr id="247" name="Cirkel 246"/>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8" name="Ovaal 247"/>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8" name="Groep 157"/>
            <p:cNvGrpSpPr/>
            <p:nvPr/>
          </p:nvGrpSpPr>
          <p:grpSpPr>
            <a:xfrm>
              <a:off x="7452320" y="4365104"/>
              <a:ext cx="279648" cy="279648"/>
              <a:chOff x="2627784" y="476672"/>
              <a:chExt cx="720080" cy="720080"/>
            </a:xfrm>
          </p:grpSpPr>
          <p:sp>
            <p:nvSpPr>
              <p:cNvPr id="245" name="Cirkel 24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6" name="Ovaal 245"/>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29" name="Groep 157"/>
            <p:cNvGrpSpPr/>
            <p:nvPr/>
          </p:nvGrpSpPr>
          <p:grpSpPr>
            <a:xfrm>
              <a:off x="5076056" y="4293096"/>
              <a:ext cx="279648" cy="279648"/>
              <a:chOff x="2627784" y="476672"/>
              <a:chExt cx="720080" cy="720080"/>
            </a:xfrm>
          </p:grpSpPr>
          <p:sp>
            <p:nvSpPr>
              <p:cNvPr id="243" name="Cirkel 242"/>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4" name="Ovaal 243"/>
              <p:cNvSpPr/>
              <p:nvPr/>
            </p:nvSpPr>
            <p:spPr>
              <a:xfrm>
                <a:off x="2996789" y="566610"/>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nvGrpSpPr>
            <p:cNvPr id="30" name="Groep 38"/>
            <p:cNvGrpSpPr/>
            <p:nvPr/>
          </p:nvGrpSpPr>
          <p:grpSpPr>
            <a:xfrm>
              <a:off x="5940152" y="4221088"/>
              <a:ext cx="304044" cy="472957"/>
              <a:chOff x="539552" y="2564904"/>
              <a:chExt cx="648072" cy="1008112"/>
            </a:xfrm>
          </p:grpSpPr>
          <p:sp>
            <p:nvSpPr>
              <p:cNvPr id="241" name="Ovaal 240"/>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2" name="Ovaal 241"/>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31" name="Groep 38"/>
            <p:cNvGrpSpPr/>
            <p:nvPr/>
          </p:nvGrpSpPr>
          <p:grpSpPr>
            <a:xfrm>
              <a:off x="1691680" y="2564904"/>
              <a:ext cx="304044" cy="472957"/>
              <a:chOff x="539552" y="2564904"/>
              <a:chExt cx="648072" cy="1008112"/>
            </a:xfrm>
          </p:grpSpPr>
          <p:sp>
            <p:nvSpPr>
              <p:cNvPr id="239" name="Ovaal 238"/>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40" name="Ovaal 239"/>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26" name="Groep 38"/>
            <p:cNvGrpSpPr/>
            <p:nvPr/>
          </p:nvGrpSpPr>
          <p:grpSpPr>
            <a:xfrm>
              <a:off x="827584" y="3861048"/>
              <a:ext cx="304044" cy="472957"/>
              <a:chOff x="539552" y="2564904"/>
              <a:chExt cx="648072" cy="1008112"/>
            </a:xfrm>
          </p:grpSpPr>
          <p:sp>
            <p:nvSpPr>
              <p:cNvPr id="237" name="Ovaal 236"/>
              <p:cNvSpPr/>
              <p:nvPr/>
            </p:nvSpPr>
            <p:spPr>
              <a:xfrm>
                <a:off x="539552" y="2564904"/>
                <a:ext cx="648072" cy="1008112"/>
              </a:xfrm>
              <a:prstGeom prst="ellipse">
                <a:avLst/>
              </a:prstGeom>
              <a:solidFill>
                <a:srgbClr val="FF0000"/>
              </a:solidFill>
              <a:ln w="25400" cap="flat" cmpd="sng" algn="ctr">
                <a:no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8" name="Ovaal 237"/>
              <p:cNvSpPr/>
              <p:nvPr/>
            </p:nvSpPr>
            <p:spPr>
              <a:xfrm>
                <a:off x="719716" y="2762998"/>
                <a:ext cx="432048" cy="648072"/>
              </a:xfrm>
              <a:prstGeom prst="ellipse">
                <a:avLst/>
              </a:prstGeom>
              <a:solidFill>
                <a:srgbClr val="C00000"/>
              </a:solidFill>
              <a:ln w="25400" cap="flat" cmpd="sng" algn="ctr">
                <a:noFill/>
                <a:prstDash val="solid"/>
              </a:ln>
              <a:effectLst>
                <a:softEdge rad="31750"/>
              </a:effectLst>
            </p:spPr>
            <p:txBody>
              <a:bodyPr rtlCol="0" anchor="ctr"/>
              <a:lstStyle/>
              <a:p>
                <a:pPr algn="ctr" defTabSz="685800">
                  <a:defRPr/>
                </a:pPr>
                <a:endParaRPr lang="nl-NL" sz="1350" kern="0">
                  <a:solidFill>
                    <a:prstClr val="white"/>
                  </a:solidFill>
                  <a:latin typeface="Calibri"/>
                </a:endParaRPr>
              </a:p>
            </p:txBody>
          </p:sp>
        </p:grpSp>
        <p:grpSp>
          <p:nvGrpSpPr>
            <p:cNvPr id="227" name="Groep 157"/>
            <p:cNvGrpSpPr/>
            <p:nvPr/>
          </p:nvGrpSpPr>
          <p:grpSpPr>
            <a:xfrm rot="10800000">
              <a:off x="7308304" y="1988840"/>
              <a:ext cx="576064" cy="576064"/>
              <a:chOff x="2627784" y="476672"/>
              <a:chExt cx="720080" cy="720080"/>
            </a:xfrm>
          </p:grpSpPr>
          <p:sp>
            <p:nvSpPr>
              <p:cNvPr id="235" name="Cirkel 234"/>
              <p:cNvSpPr/>
              <p:nvPr/>
            </p:nvSpPr>
            <p:spPr>
              <a:xfrm rot="2700000">
                <a:off x="2627784" y="476672"/>
                <a:ext cx="720080" cy="720080"/>
              </a:xfrm>
              <a:prstGeom prst="pie">
                <a:avLst>
                  <a:gd name="adj1" fmla="val 20649172"/>
                  <a:gd name="adj2" fmla="val 17524120"/>
                </a:avLst>
              </a:prstGeom>
              <a:solidFill>
                <a:srgbClr val="FFFF00"/>
              </a:solidFill>
              <a:ln w="3175" cap="flat" cmpd="sng" algn="ctr">
                <a:solidFill>
                  <a:schemeClr val="tx1"/>
                </a:solidFill>
                <a:prstDash val="solid"/>
              </a:ln>
              <a:effectLst/>
            </p:spPr>
            <p:txBody>
              <a:bodyPr rtlCol="0" anchor="ctr"/>
              <a:lstStyle/>
              <a:p>
                <a:pPr algn="ctr" defTabSz="685800">
                  <a:defRPr/>
                </a:pPr>
                <a:endParaRPr lang="nl-NL" sz="1350" kern="0">
                  <a:solidFill>
                    <a:prstClr val="white"/>
                  </a:solidFill>
                  <a:latin typeface="Calibri"/>
                </a:endParaRPr>
              </a:p>
            </p:txBody>
          </p:sp>
          <p:sp>
            <p:nvSpPr>
              <p:cNvPr id="236" name="Ovaal 235"/>
              <p:cNvSpPr/>
              <p:nvPr/>
            </p:nvSpPr>
            <p:spPr>
              <a:xfrm>
                <a:off x="3086727" y="1007623"/>
                <a:ext cx="72008" cy="72008"/>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nl-NL" sz="1350" kern="0">
                  <a:solidFill>
                    <a:prstClr val="white"/>
                  </a:solidFill>
                  <a:latin typeface="Calibri"/>
                </a:endParaRPr>
              </a:p>
            </p:txBody>
          </p:sp>
        </p:grpSp>
      </p:grpSp>
      <p:sp>
        <p:nvSpPr>
          <p:cNvPr id="111" name="Verbodssymbool 110"/>
          <p:cNvSpPr/>
          <p:nvPr/>
        </p:nvSpPr>
        <p:spPr>
          <a:xfrm>
            <a:off x="3219484" y="1512017"/>
            <a:ext cx="648072" cy="648072"/>
          </a:xfrm>
          <a:prstGeom prst="noSmoking">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tx1"/>
              </a:solidFill>
            </a:endParaRPr>
          </a:p>
        </p:txBody>
      </p:sp>
      <p:sp>
        <p:nvSpPr>
          <p:cNvPr id="112" name="Verbodssymbool 111"/>
          <p:cNvSpPr/>
          <p:nvPr/>
        </p:nvSpPr>
        <p:spPr>
          <a:xfrm>
            <a:off x="2551457" y="3219822"/>
            <a:ext cx="648072" cy="648072"/>
          </a:xfrm>
          <a:prstGeom prst="noSmoking">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tx1"/>
              </a:solidFill>
            </a:endParaRPr>
          </a:p>
        </p:txBody>
      </p:sp>
      <p:sp>
        <p:nvSpPr>
          <p:cNvPr id="113" name="Verbodssymbool 112"/>
          <p:cNvSpPr/>
          <p:nvPr/>
        </p:nvSpPr>
        <p:spPr>
          <a:xfrm>
            <a:off x="242646" y="3294215"/>
            <a:ext cx="648072" cy="648072"/>
          </a:xfrm>
          <a:prstGeom prst="noSmoking">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tx1"/>
              </a:solidFill>
            </a:endParaRPr>
          </a:p>
        </p:txBody>
      </p:sp>
      <p:sp>
        <p:nvSpPr>
          <p:cNvPr id="114" name="Verbodssymbool 113"/>
          <p:cNvSpPr/>
          <p:nvPr/>
        </p:nvSpPr>
        <p:spPr>
          <a:xfrm>
            <a:off x="5427222" y="1383618"/>
            <a:ext cx="648072" cy="648072"/>
          </a:xfrm>
          <a:prstGeom prst="noSmoking">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0-#ppt_w/2"/>
                                          </p:val>
                                        </p:tav>
                                        <p:tav tm="100000">
                                          <p:val>
                                            <p:strVal val="#ppt_x"/>
                                          </p:val>
                                        </p:tav>
                                      </p:tavLst>
                                    </p:anim>
                                    <p:anim calcmode="lin" valueType="num">
                                      <p:cBhvr additive="base">
                                        <p:cTn id="12" dur="500" fill="hold"/>
                                        <p:tgtEl>
                                          <p:spTgt spid="1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1+#ppt_w/2"/>
                                          </p:val>
                                        </p:tav>
                                        <p:tav tm="100000">
                                          <p:val>
                                            <p:strVal val="#ppt_x"/>
                                          </p:val>
                                        </p:tav>
                                      </p:tavLst>
                                    </p:anim>
                                    <p:anim calcmode="lin" valueType="num">
                                      <p:cBhvr additive="base">
                                        <p:cTn id="16" dur="500" fill="hold"/>
                                        <p:tgtEl>
                                          <p:spTgt spid="1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additive="base">
                                        <p:cTn id="19" dur="500" fill="hold"/>
                                        <p:tgtEl>
                                          <p:spTgt spid="114"/>
                                        </p:tgtEl>
                                        <p:attrNameLst>
                                          <p:attrName>ppt_x</p:attrName>
                                        </p:attrNameLst>
                                      </p:cBhvr>
                                      <p:tavLst>
                                        <p:tav tm="0">
                                          <p:val>
                                            <p:strVal val="1+#ppt_w/2"/>
                                          </p:val>
                                        </p:tav>
                                        <p:tav tm="100000">
                                          <p:val>
                                            <p:strVal val="#ppt_x"/>
                                          </p:val>
                                        </p:tav>
                                      </p:tavLst>
                                    </p:anim>
                                    <p:anim calcmode="lin" valueType="num">
                                      <p:cBhvr additive="base">
                                        <p:cTn id="20"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AutoShape 2" descr="Afbeeldingsresultaat voor soliris">
            <a:hlinkClick r:id="rId2"/>
          </p:cNvPr>
          <p:cNvSpPr>
            <a:spLocks noChangeAspect="1" noChangeArrowheads="1"/>
          </p:cNvSpPr>
          <p:nvPr/>
        </p:nvSpPr>
        <p:spPr bwMode="auto">
          <a:xfrm>
            <a:off x="28575" y="-685800"/>
            <a:ext cx="4386263" cy="1428750"/>
          </a:xfrm>
          <a:prstGeom prst="rect">
            <a:avLst/>
          </a:prstGeom>
          <a:noFill/>
        </p:spPr>
        <p:txBody>
          <a:bodyPr vert="horz" wrap="square" lIns="68580" tIns="34290" rIns="68580" bIns="34290" numCol="1" anchor="t" anchorCtr="0" compatLnSpc="1">
            <a:prstTxWarp prst="textNoShape">
              <a:avLst/>
            </a:prstTxWarp>
          </a:bodyPr>
          <a:lstStyle/>
          <a:p>
            <a:endParaRPr lang="nl-NL" sz="1350"/>
          </a:p>
        </p:txBody>
      </p:sp>
      <p:sp>
        <p:nvSpPr>
          <p:cNvPr id="13316" name="AutoShape 4" descr="Afbeeldingsresultaat voor soliris">
            <a:hlinkClick r:id="rId2"/>
          </p:cNvPr>
          <p:cNvSpPr>
            <a:spLocks noChangeAspect="1" noChangeArrowheads="1"/>
          </p:cNvSpPr>
          <p:nvPr/>
        </p:nvSpPr>
        <p:spPr bwMode="auto">
          <a:xfrm>
            <a:off x="28575" y="-685800"/>
            <a:ext cx="4386263" cy="1428750"/>
          </a:xfrm>
          <a:prstGeom prst="rect">
            <a:avLst/>
          </a:prstGeom>
          <a:noFill/>
        </p:spPr>
        <p:txBody>
          <a:bodyPr vert="horz" wrap="square" lIns="68580" tIns="34290" rIns="68580" bIns="34290" numCol="1" anchor="t" anchorCtr="0" compatLnSpc="1">
            <a:prstTxWarp prst="textNoShape">
              <a:avLst/>
            </a:prstTxWarp>
          </a:bodyPr>
          <a:lstStyle/>
          <a:p>
            <a:endParaRPr lang="nl-NL" sz="1350"/>
          </a:p>
        </p:txBody>
      </p:sp>
      <p:pic>
        <p:nvPicPr>
          <p:cNvPr id="13318" name="Picture 6" descr="Afbeeldingsresultaat voor soliris"/>
          <p:cNvPicPr>
            <a:picLocks noChangeAspect="1" noChangeArrowheads="1"/>
          </p:cNvPicPr>
          <p:nvPr/>
        </p:nvPicPr>
        <p:blipFill>
          <a:blip r:embed="rId3" cstate="print"/>
          <a:srcRect l="8143" r="8943"/>
          <a:stretch>
            <a:fillRect/>
          </a:stretch>
        </p:blipFill>
        <p:spPr bwMode="auto">
          <a:xfrm>
            <a:off x="350658" y="1545636"/>
            <a:ext cx="6048672" cy="2376264"/>
          </a:xfrm>
          <a:prstGeom prst="rect">
            <a:avLst/>
          </a:prstGeom>
          <a:noFill/>
        </p:spPr>
      </p:pic>
      <p:sp>
        <p:nvSpPr>
          <p:cNvPr id="3" name="Titel 2">
            <a:extLst>
              <a:ext uri="{FF2B5EF4-FFF2-40B4-BE49-F238E27FC236}">
                <a16:creationId xmlns:a16="http://schemas.microsoft.com/office/drawing/2014/main" id="{B88DA230-4E01-4178-8B8D-686D4210270F}"/>
              </a:ext>
            </a:extLst>
          </p:cNvPr>
          <p:cNvSpPr>
            <a:spLocks noGrp="1"/>
          </p:cNvSpPr>
          <p:nvPr>
            <p:ph type="title"/>
          </p:nvPr>
        </p:nvSpPr>
        <p:spPr/>
        <p:txBody>
          <a:bodyPr/>
          <a:lstStyle/>
          <a:p>
            <a:r>
              <a:rPr lang="nl-NL" dirty="0"/>
              <a:t>Eculizumab 2011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hthoek 229"/>
          <p:cNvSpPr/>
          <p:nvPr/>
        </p:nvSpPr>
        <p:spPr>
          <a:xfrm>
            <a:off x="2534889" y="2881006"/>
            <a:ext cx="594237" cy="1404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4" name="Rechthoek 223"/>
          <p:cNvSpPr/>
          <p:nvPr/>
        </p:nvSpPr>
        <p:spPr>
          <a:xfrm>
            <a:off x="377553" y="2855228"/>
            <a:ext cx="897715" cy="14108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02" name="Rechthoek 201"/>
          <p:cNvSpPr/>
          <p:nvPr/>
        </p:nvSpPr>
        <p:spPr>
          <a:xfrm>
            <a:off x="3923641" y="2836700"/>
            <a:ext cx="867438" cy="14108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90" name="Rechthoek 189"/>
          <p:cNvSpPr/>
          <p:nvPr/>
        </p:nvSpPr>
        <p:spPr>
          <a:xfrm>
            <a:off x="379007" y="1512256"/>
            <a:ext cx="896261" cy="12961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9" name="Rechthoek 188"/>
          <p:cNvSpPr/>
          <p:nvPr/>
        </p:nvSpPr>
        <p:spPr>
          <a:xfrm>
            <a:off x="2538314" y="1519470"/>
            <a:ext cx="1384421" cy="12961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Rechthoek 7"/>
          <p:cNvSpPr/>
          <p:nvPr/>
        </p:nvSpPr>
        <p:spPr>
          <a:xfrm>
            <a:off x="350658" y="1397066"/>
            <a:ext cx="6102678" cy="1151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Rechthoek 9"/>
          <p:cNvSpPr/>
          <p:nvPr/>
        </p:nvSpPr>
        <p:spPr>
          <a:xfrm>
            <a:off x="6419502" y="278413"/>
            <a:ext cx="34289" cy="398769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1" name="Rechthoek 10"/>
          <p:cNvSpPr/>
          <p:nvPr/>
        </p:nvSpPr>
        <p:spPr>
          <a:xfrm>
            <a:off x="350658" y="4259384"/>
            <a:ext cx="6102678" cy="342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Rechthoek 8"/>
          <p:cNvSpPr/>
          <p:nvPr/>
        </p:nvSpPr>
        <p:spPr>
          <a:xfrm>
            <a:off x="350659" y="278412"/>
            <a:ext cx="34289" cy="398097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75" name="Tekstvak 174"/>
          <p:cNvSpPr txBox="1"/>
          <p:nvPr/>
        </p:nvSpPr>
        <p:spPr>
          <a:xfrm>
            <a:off x="390359" y="1794105"/>
            <a:ext cx="864096" cy="715581"/>
          </a:xfrm>
          <a:prstGeom prst="rect">
            <a:avLst/>
          </a:prstGeom>
          <a:noFill/>
        </p:spPr>
        <p:txBody>
          <a:bodyPr wrap="square" rtlCol="0">
            <a:spAutoFit/>
          </a:bodyPr>
          <a:lstStyle/>
          <a:p>
            <a:pPr algn="ctr"/>
            <a:r>
              <a:rPr lang="nl-NL" sz="1350" b="1" dirty="0" err="1">
                <a:solidFill>
                  <a:schemeClr val="accent1">
                    <a:lumMod val="75000"/>
                  </a:schemeClr>
                </a:solidFill>
              </a:rPr>
              <a:t>atypical</a:t>
            </a:r>
            <a:endParaRPr lang="nl-NL" sz="1350" b="1" dirty="0">
              <a:solidFill>
                <a:schemeClr val="accent1">
                  <a:lumMod val="75000"/>
                </a:schemeClr>
              </a:solidFill>
            </a:endParaRPr>
          </a:p>
          <a:p>
            <a:pPr algn="ctr"/>
            <a:r>
              <a:rPr lang="nl-NL" sz="2700" b="1" dirty="0">
                <a:solidFill>
                  <a:schemeClr val="accent1">
                    <a:lumMod val="75000"/>
                  </a:schemeClr>
                </a:solidFill>
              </a:rPr>
              <a:t>HUS</a:t>
            </a:r>
          </a:p>
        </p:txBody>
      </p:sp>
      <p:sp>
        <p:nvSpPr>
          <p:cNvPr id="176" name="Rechthoek 175"/>
          <p:cNvSpPr/>
          <p:nvPr/>
        </p:nvSpPr>
        <p:spPr>
          <a:xfrm>
            <a:off x="350658" y="2801222"/>
            <a:ext cx="6102678" cy="10801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5" name="Tekstvak 184"/>
          <p:cNvSpPr txBox="1"/>
          <p:nvPr/>
        </p:nvSpPr>
        <p:spPr>
          <a:xfrm>
            <a:off x="1445639" y="1716112"/>
            <a:ext cx="1081076" cy="300082"/>
          </a:xfrm>
          <a:prstGeom prst="rect">
            <a:avLst/>
          </a:prstGeom>
          <a:noFill/>
        </p:spPr>
        <p:txBody>
          <a:bodyPr wrap="square" rtlCol="0">
            <a:spAutoFit/>
          </a:bodyPr>
          <a:lstStyle/>
          <a:p>
            <a:pPr algn="ctr"/>
            <a:r>
              <a:rPr lang="nl-NL" sz="1350" b="1" dirty="0">
                <a:solidFill>
                  <a:schemeClr val="accent1"/>
                </a:solidFill>
              </a:rPr>
              <a:t>Eculizumab</a:t>
            </a:r>
            <a:endParaRPr lang="nl-NL" sz="2700" b="1" dirty="0">
              <a:solidFill>
                <a:schemeClr val="accent1"/>
              </a:solidFill>
            </a:endParaRPr>
          </a:p>
        </p:txBody>
      </p:sp>
      <p:pic>
        <p:nvPicPr>
          <p:cNvPr id="188" name="Picture 8" descr="Afbeeldingsresultaat voor iv icon"/>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1470515" y="2002846"/>
            <a:ext cx="864096" cy="864096"/>
          </a:xfrm>
          <a:prstGeom prst="rect">
            <a:avLst/>
          </a:prstGeom>
          <a:noFill/>
        </p:spPr>
      </p:pic>
      <p:pic>
        <p:nvPicPr>
          <p:cNvPr id="1034" name="Picture 10" descr="Afbeeldingsresultaat voor calendar 2 icon"/>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642186" y="1788048"/>
            <a:ext cx="294582" cy="294582"/>
          </a:xfrm>
          <a:prstGeom prst="rect">
            <a:avLst/>
          </a:prstGeom>
          <a:noFill/>
        </p:spPr>
      </p:pic>
      <p:pic>
        <p:nvPicPr>
          <p:cNvPr id="1036" name="Picture 12" descr="Afbeeldingsresultaat voor euro  icon"/>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flipV="1">
            <a:off x="2641759" y="2268317"/>
            <a:ext cx="270030" cy="270030"/>
          </a:xfrm>
          <a:prstGeom prst="rect">
            <a:avLst/>
          </a:prstGeom>
          <a:noFill/>
        </p:spPr>
      </p:pic>
      <p:sp>
        <p:nvSpPr>
          <p:cNvPr id="200" name="Rechthoek 199"/>
          <p:cNvSpPr/>
          <p:nvPr/>
        </p:nvSpPr>
        <p:spPr>
          <a:xfrm>
            <a:off x="5799474" y="2881042"/>
            <a:ext cx="54214" cy="83828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01" name="PIJL-RECHTS 200"/>
          <p:cNvSpPr/>
          <p:nvPr/>
        </p:nvSpPr>
        <p:spPr>
          <a:xfrm rot="10800000">
            <a:off x="5562031" y="3641904"/>
            <a:ext cx="270030" cy="10801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040" name="Picture 16" descr="Afbeeldingsresultaat voor guideline icon"/>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5079480" y="3408169"/>
            <a:ext cx="377662" cy="377662"/>
          </a:xfrm>
          <a:prstGeom prst="rect">
            <a:avLst/>
          </a:prstGeom>
          <a:noFill/>
        </p:spPr>
      </p:pic>
      <p:pic>
        <p:nvPicPr>
          <p:cNvPr id="221" name="Picture 4" descr="Afbeeldingsresultaat voor monitor icon"/>
          <p:cNvPicPr>
            <a:picLocks noChangeAspect="1" noChangeArrowheads="1"/>
          </p:cNvPicPr>
          <p:nvPr/>
        </p:nvPicPr>
        <p:blipFill>
          <a:blip r:embed="rId7" cstate="print">
            <a:duotone>
              <a:schemeClr val="accent3">
                <a:shade val="45000"/>
                <a:satMod val="135000"/>
              </a:schemeClr>
              <a:prstClr val="white"/>
            </a:duotone>
          </a:blip>
          <a:srcRect b="21923"/>
          <a:stretch>
            <a:fillRect/>
          </a:stretch>
        </p:blipFill>
        <p:spPr bwMode="auto">
          <a:xfrm>
            <a:off x="1470515" y="3405109"/>
            <a:ext cx="864096" cy="729161"/>
          </a:xfrm>
          <a:prstGeom prst="rect">
            <a:avLst/>
          </a:prstGeom>
          <a:noFill/>
        </p:spPr>
      </p:pic>
      <p:pic>
        <p:nvPicPr>
          <p:cNvPr id="222" name="Picture 10" descr="Afbeeldingsresultaat voor blood test icon"/>
          <p:cNvPicPr>
            <a:picLocks noChangeAspect="1" noChangeArrowheads="1"/>
          </p:cNvPicPr>
          <p:nvPr/>
        </p:nvPicPr>
        <p:blipFill>
          <a:blip r:embed="rId8" cstate="print">
            <a:duotone>
              <a:schemeClr val="accent1">
                <a:shade val="45000"/>
                <a:satMod val="135000"/>
              </a:schemeClr>
              <a:prstClr val="white"/>
            </a:duotone>
          </a:blip>
          <a:srcRect b="8020"/>
          <a:stretch>
            <a:fillRect/>
          </a:stretch>
        </p:blipFill>
        <p:spPr bwMode="auto">
          <a:xfrm>
            <a:off x="1910844" y="3095816"/>
            <a:ext cx="342044" cy="340030"/>
          </a:xfrm>
          <a:prstGeom prst="rect">
            <a:avLst/>
          </a:prstGeom>
          <a:noFill/>
        </p:spPr>
      </p:pic>
      <p:pic>
        <p:nvPicPr>
          <p:cNvPr id="223" name="Picture 14" descr="Gerelateerde afbeelding"/>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1500814" y="3091334"/>
            <a:ext cx="293377" cy="293378"/>
          </a:xfrm>
          <a:prstGeom prst="rect">
            <a:avLst/>
          </a:prstGeom>
          <a:noFill/>
        </p:spPr>
      </p:pic>
      <p:sp>
        <p:nvSpPr>
          <p:cNvPr id="226" name="PIJL-RECHTS 225"/>
          <p:cNvSpPr/>
          <p:nvPr/>
        </p:nvSpPr>
        <p:spPr>
          <a:xfrm rot="10800000">
            <a:off x="80628" y="3656476"/>
            <a:ext cx="296652" cy="216024"/>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232" name="Picture 2" descr="Afbeeldingsresultaat voor trend icon"/>
          <p:cNvPicPr>
            <a:picLocks noChangeAspect="1" noChangeArrowheads="1"/>
          </p:cNvPicPr>
          <p:nvPr/>
        </p:nvPicPr>
        <p:blipFill>
          <a:blip r:embed="rId10" cstate="print">
            <a:duotone>
              <a:schemeClr val="accent5">
                <a:shade val="45000"/>
                <a:satMod val="135000"/>
              </a:schemeClr>
              <a:prstClr val="white"/>
            </a:duotone>
          </a:blip>
          <a:srcRect/>
          <a:stretch>
            <a:fillRect/>
          </a:stretch>
        </p:blipFill>
        <p:spPr bwMode="auto">
          <a:xfrm>
            <a:off x="558344" y="3137749"/>
            <a:ext cx="550878" cy="550879"/>
          </a:xfrm>
          <a:prstGeom prst="rect">
            <a:avLst/>
          </a:prstGeom>
          <a:noFill/>
        </p:spPr>
      </p:pic>
      <p:pic>
        <p:nvPicPr>
          <p:cNvPr id="1042" name="Picture 18" descr="Afbeeldingsresultaat voor coins icon"/>
          <p:cNvPicPr>
            <a:picLocks noChangeAspect="1" noChangeArrowheads="1"/>
          </p:cNvPicPr>
          <p:nvPr/>
        </p:nvPicPr>
        <p:blipFill>
          <a:blip r:embed="rId11" cstate="print">
            <a:duotone>
              <a:schemeClr val="accent1">
                <a:shade val="45000"/>
                <a:satMod val="135000"/>
              </a:schemeClr>
              <a:prstClr val="white"/>
            </a:duotone>
          </a:blip>
          <a:srcRect/>
          <a:stretch>
            <a:fillRect/>
          </a:stretch>
        </p:blipFill>
        <p:spPr bwMode="auto">
          <a:xfrm>
            <a:off x="639419" y="3780053"/>
            <a:ext cx="324036" cy="324036"/>
          </a:xfrm>
          <a:prstGeom prst="rect">
            <a:avLst/>
          </a:prstGeom>
          <a:noFill/>
        </p:spPr>
      </p:pic>
      <p:sp>
        <p:nvSpPr>
          <p:cNvPr id="89" name="Tekstvak 88">
            <a:extLst>
              <a:ext uri="{FF2B5EF4-FFF2-40B4-BE49-F238E27FC236}">
                <a16:creationId xmlns:a16="http://schemas.microsoft.com/office/drawing/2014/main" id="{AFDE7C5D-1D50-4804-A19D-20977043EF3E}"/>
              </a:ext>
            </a:extLst>
          </p:cNvPr>
          <p:cNvSpPr txBox="1"/>
          <p:nvPr/>
        </p:nvSpPr>
        <p:spPr>
          <a:xfrm>
            <a:off x="2881169" y="1779470"/>
            <a:ext cx="964953" cy="300082"/>
          </a:xfrm>
          <a:prstGeom prst="rect">
            <a:avLst/>
          </a:prstGeom>
          <a:noFill/>
        </p:spPr>
        <p:txBody>
          <a:bodyPr wrap="square" rtlCol="0">
            <a:spAutoFit/>
          </a:bodyPr>
          <a:lstStyle/>
          <a:p>
            <a:pPr algn="ctr"/>
            <a:r>
              <a:rPr lang="nl-NL" sz="1350" b="1" dirty="0" err="1">
                <a:solidFill>
                  <a:schemeClr val="accent1"/>
                </a:solidFill>
              </a:rPr>
              <a:t>biweekly</a:t>
            </a:r>
            <a:endParaRPr lang="nl-NL" sz="2700" b="1" dirty="0">
              <a:solidFill>
                <a:schemeClr val="accent1"/>
              </a:solidFill>
            </a:endParaRPr>
          </a:p>
        </p:txBody>
      </p:sp>
      <p:sp>
        <p:nvSpPr>
          <p:cNvPr id="91" name="Rechthoek 90">
            <a:extLst>
              <a:ext uri="{FF2B5EF4-FFF2-40B4-BE49-F238E27FC236}">
                <a16:creationId xmlns:a16="http://schemas.microsoft.com/office/drawing/2014/main" id="{090C8AD8-B096-4142-BD3C-6700773A0D86}"/>
              </a:ext>
            </a:extLst>
          </p:cNvPr>
          <p:cNvSpPr/>
          <p:nvPr/>
        </p:nvSpPr>
        <p:spPr>
          <a:xfrm>
            <a:off x="4794973" y="2796320"/>
            <a:ext cx="1605224" cy="13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0" name="Tekstvak 89">
            <a:extLst>
              <a:ext uri="{FF2B5EF4-FFF2-40B4-BE49-F238E27FC236}">
                <a16:creationId xmlns:a16="http://schemas.microsoft.com/office/drawing/2014/main" id="{D16E4B72-1901-4F53-9A24-E037B3D21507}"/>
              </a:ext>
            </a:extLst>
          </p:cNvPr>
          <p:cNvSpPr txBox="1"/>
          <p:nvPr/>
        </p:nvSpPr>
        <p:spPr>
          <a:xfrm>
            <a:off x="2902922" y="2247066"/>
            <a:ext cx="964953" cy="300082"/>
          </a:xfrm>
          <a:prstGeom prst="rect">
            <a:avLst/>
          </a:prstGeom>
          <a:noFill/>
        </p:spPr>
        <p:txBody>
          <a:bodyPr wrap="square" rtlCol="0">
            <a:spAutoFit/>
          </a:bodyPr>
          <a:lstStyle/>
          <a:p>
            <a:pPr algn="ctr"/>
            <a:r>
              <a:rPr lang="nl-NL" sz="1350" b="1" dirty="0">
                <a:solidFill>
                  <a:schemeClr val="accent1"/>
                </a:solidFill>
              </a:rPr>
              <a:t>500.000,-</a:t>
            </a:r>
            <a:endParaRPr lang="nl-NL" sz="2700" b="1" dirty="0">
              <a:solidFill>
                <a:schemeClr val="accent1"/>
              </a:solidFill>
            </a:endParaRPr>
          </a:p>
        </p:txBody>
      </p:sp>
      <p:pic>
        <p:nvPicPr>
          <p:cNvPr id="92" name="Picture 2" descr="Afbeeldingsresultaat voor nederland icoon">
            <a:extLst>
              <a:ext uri="{FF2B5EF4-FFF2-40B4-BE49-F238E27FC236}">
                <a16:creationId xmlns:a16="http://schemas.microsoft.com/office/drawing/2014/main" id="{B789F310-42EB-4589-A206-ECC0A9660E48}"/>
              </a:ext>
            </a:extLst>
          </p:cNvPr>
          <p:cNvPicPr>
            <a:picLocks noChangeAspect="1" noChangeArrowheads="1"/>
          </p:cNvPicPr>
          <p:nvPr/>
        </p:nvPicPr>
        <p:blipFill>
          <a:blip r:embed="rId12" cstate="print">
            <a:duotone>
              <a:schemeClr val="accent5">
                <a:shade val="45000"/>
                <a:satMod val="135000"/>
              </a:schemeClr>
              <a:prstClr val="white"/>
            </a:duotone>
          </a:blip>
          <a:srcRect/>
          <a:stretch>
            <a:fillRect/>
          </a:stretch>
        </p:blipFill>
        <p:spPr bwMode="auto">
          <a:xfrm>
            <a:off x="5019790" y="1760965"/>
            <a:ext cx="1258816" cy="1494998"/>
          </a:xfrm>
          <a:prstGeom prst="rect">
            <a:avLst/>
          </a:prstGeom>
          <a:noFill/>
        </p:spPr>
      </p:pic>
      <p:sp>
        <p:nvSpPr>
          <p:cNvPr id="94" name="PIJL-RECHTS 200">
            <a:extLst>
              <a:ext uri="{FF2B5EF4-FFF2-40B4-BE49-F238E27FC236}">
                <a16:creationId xmlns:a16="http://schemas.microsoft.com/office/drawing/2014/main" id="{CB694FD9-BAB2-403F-8713-758F92806C22}"/>
              </a:ext>
            </a:extLst>
          </p:cNvPr>
          <p:cNvSpPr/>
          <p:nvPr/>
        </p:nvSpPr>
        <p:spPr>
          <a:xfrm rot="1739699">
            <a:off x="4656961" y="2222025"/>
            <a:ext cx="558791" cy="9091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98" name="Afbeelding 97">
            <a:extLst>
              <a:ext uri="{FF2B5EF4-FFF2-40B4-BE49-F238E27FC236}">
                <a16:creationId xmlns:a16="http://schemas.microsoft.com/office/drawing/2014/main" id="{54C8E8A6-E270-4422-A558-854B1BB73D4F}"/>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19501" y="1791295"/>
            <a:ext cx="638846" cy="638846"/>
          </a:xfrm>
          <a:prstGeom prst="rect">
            <a:avLst/>
          </a:prstGeom>
        </p:spPr>
      </p:pic>
      <p:sp>
        <p:nvSpPr>
          <p:cNvPr id="99" name="Tekstvak 98">
            <a:extLst>
              <a:ext uri="{FF2B5EF4-FFF2-40B4-BE49-F238E27FC236}">
                <a16:creationId xmlns:a16="http://schemas.microsoft.com/office/drawing/2014/main" id="{F9224CA5-C7FE-416F-A24E-D73DD464F0EC}"/>
              </a:ext>
            </a:extLst>
          </p:cNvPr>
          <p:cNvSpPr txBox="1"/>
          <p:nvPr/>
        </p:nvSpPr>
        <p:spPr>
          <a:xfrm>
            <a:off x="4875324" y="3792821"/>
            <a:ext cx="1575286" cy="276999"/>
          </a:xfrm>
          <a:prstGeom prst="rect">
            <a:avLst/>
          </a:prstGeom>
          <a:noFill/>
        </p:spPr>
        <p:txBody>
          <a:bodyPr wrap="square" rtlCol="0">
            <a:spAutoFit/>
          </a:bodyPr>
          <a:lstStyle/>
          <a:p>
            <a:pPr algn="ctr"/>
            <a:r>
              <a:rPr lang="nl-NL" sz="1200" b="1" i="1" dirty="0" err="1">
                <a:solidFill>
                  <a:schemeClr val="accent1"/>
                </a:solidFill>
              </a:rPr>
              <a:t>restrictive</a:t>
            </a:r>
            <a:r>
              <a:rPr lang="nl-NL" sz="1200" b="1" i="1" dirty="0">
                <a:solidFill>
                  <a:schemeClr val="accent1"/>
                </a:solidFill>
              </a:rPr>
              <a:t> </a:t>
            </a:r>
            <a:r>
              <a:rPr lang="nl-NL" sz="1200" b="1" i="1" dirty="0" err="1">
                <a:solidFill>
                  <a:schemeClr val="accent1"/>
                </a:solidFill>
              </a:rPr>
              <a:t>regimen</a:t>
            </a:r>
            <a:endParaRPr lang="nl-NL" sz="2400" b="1" i="1" dirty="0">
              <a:solidFill>
                <a:schemeClr val="accent1"/>
              </a:solidFill>
            </a:endParaRPr>
          </a:p>
        </p:txBody>
      </p:sp>
      <p:sp>
        <p:nvSpPr>
          <p:cNvPr id="109" name="Tekstvak 108">
            <a:extLst>
              <a:ext uri="{FF2B5EF4-FFF2-40B4-BE49-F238E27FC236}">
                <a16:creationId xmlns:a16="http://schemas.microsoft.com/office/drawing/2014/main" id="{6FEC0A05-EA6F-49CD-A2D6-08E0F0710F85}"/>
              </a:ext>
            </a:extLst>
          </p:cNvPr>
          <p:cNvSpPr txBox="1"/>
          <p:nvPr/>
        </p:nvSpPr>
        <p:spPr>
          <a:xfrm>
            <a:off x="3563393" y="3060643"/>
            <a:ext cx="1575286" cy="300082"/>
          </a:xfrm>
          <a:prstGeom prst="rect">
            <a:avLst/>
          </a:prstGeom>
          <a:noFill/>
        </p:spPr>
        <p:txBody>
          <a:bodyPr wrap="square" rtlCol="0">
            <a:spAutoFit/>
          </a:bodyPr>
          <a:lstStyle/>
          <a:p>
            <a:pPr algn="ctr"/>
            <a:r>
              <a:rPr lang="nl-NL" sz="1350" b="1" dirty="0">
                <a:solidFill>
                  <a:schemeClr val="accent1"/>
                </a:solidFill>
              </a:rPr>
              <a:t>3 </a:t>
            </a:r>
            <a:r>
              <a:rPr lang="nl-NL" sz="1350" b="1" dirty="0" err="1">
                <a:solidFill>
                  <a:schemeClr val="accent1"/>
                </a:solidFill>
              </a:rPr>
              <a:t>months</a:t>
            </a:r>
            <a:endParaRPr lang="nl-NL" sz="2700" b="1" dirty="0">
              <a:solidFill>
                <a:schemeClr val="accent1"/>
              </a:solidFill>
            </a:endParaRPr>
          </a:p>
        </p:txBody>
      </p:sp>
      <p:pic>
        <p:nvPicPr>
          <p:cNvPr id="112" name="Picture 8" descr="Afbeeldingsresultaat voor iv icon">
            <a:extLst>
              <a:ext uri="{FF2B5EF4-FFF2-40B4-BE49-F238E27FC236}">
                <a16:creationId xmlns:a16="http://schemas.microsoft.com/office/drawing/2014/main" id="{2444F343-5D51-4F28-BCBA-4071C8573ADC}"/>
              </a:ext>
            </a:extLst>
          </p:cNvPr>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3920143" y="3398927"/>
            <a:ext cx="864096" cy="864096"/>
          </a:xfrm>
          <a:prstGeom prst="rect">
            <a:avLst/>
          </a:prstGeom>
          <a:noFill/>
        </p:spPr>
      </p:pic>
      <p:pic>
        <p:nvPicPr>
          <p:cNvPr id="3" name="Graphic 2" descr="Neerwaartse trend">
            <a:extLst>
              <a:ext uri="{FF2B5EF4-FFF2-40B4-BE49-F238E27FC236}">
                <a16:creationId xmlns:a16="http://schemas.microsoft.com/office/drawing/2014/main" id="{4247075E-1056-4B4C-B63F-8A92607FC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38105" y="3478727"/>
            <a:ext cx="690086" cy="690086"/>
          </a:xfrm>
          <a:prstGeom prst="rect">
            <a:avLst/>
          </a:prstGeom>
        </p:spPr>
      </p:pic>
      <p:sp>
        <p:nvSpPr>
          <p:cNvPr id="4" name="Rechthoek 3">
            <a:extLst>
              <a:ext uri="{FF2B5EF4-FFF2-40B4-BE49-F238E27FC236}">
                <a16:creationId xmlns:a16="http://schemas.microsoft.com/office/drawing/2014/main" id="{EF4C8CDC-7050-469C-BDD9-1F5F2A092992}"/>
              </a:ext>
            </a:extLst>
          </p:cNvPr>
          <p:cNvSpPr/>
          <p:nvPr/>
        </p:nvSpPr>
        <p:spPr>
          <a:xfrm>
            <a:off x="3151265" y="3503299"/>
            <a:ext cx="139331" cy="677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55" name="Rechthoek 54">
            <a:extLst>
              <a:ext uri="{FF2B5EF4-FFF2-40B4-BE49-F238E27FC236}">
                <a16:creationId xmlns:a16="http://schemas.microsoft.com/office/drawing/2014/main" id="{8F4AAE8A-9CAE-4101-92A1-FE8D508EBB73}"/>
              </a:ext>
            </a:extLst>
          </p:cNvPr>
          <p:cNvSpPr/>
          <p:nvPr/>
        </p:nvSpPr>
        <p:spPr>
          <a:xfrm rot="5400000">
            <a:off x="3428197" y="3726613"/>
            <a:ext cx="139331" cy="677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6" name="Graphic 5" descr="Verboden">
            <a:extLst>
              <a:ext uri="{FF2B5EF4-FFF2-40B4-BE49-F238E27FC236}">
                <a16:creationId xmlns:a16="http://schemas.microsoft.com/office/drawing/2014/main" id="{8FA51D57-E3C6-4030-852D-1A84AFA920C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290596" y="3117869"/>
            <a:ext cx="448484" cy="448484"/>
          </a:xfrm>
          <a:prstGeom prst="rect">
            <a:avLst/>
          </a:prstGeom>
        </p:spPr>
      </p:pic>
      <p:pic>
        <p:nvPicPr>
          <p:cNvPr id="59" name="Picture 2" descr="Afbeeldingsresultaat voor icon person">
            <a:extLst>
              <a:ext uri="{FF2B5EF4-FFF2-40B4-BE49-F238E27FC236}">
                <a16:creationId xmlns:a16="http://schemas.microsoft.com/office/drawing/2014/main" id="{217FA1BD-1AC3-4295-AC36-D2E86EC89B80}"/>
              </a:ext>
            </a:extLst>
          </p:cNvPr>
          <p:cNvPicPr>
            <a:picLocks noChangeAspect="1" noChangeArrowheads="1"/>
          </p:cNvPicPr>
          <p:nvPr/>
        </p:nvPicPr>
        <p:blipFill>
          <a:blip r:embed="rId18" cstate="print">
            <a:duotone>
              <a:schemeClr val="accent3">
                <a:shade val="45000"/>
                <a:satMod val="135000"/>
              </a:schemeClr>
              <a:prstClr val="white"/>
            </a:duotone>
          </a:blip>
          <a:srcRect/>
          <a:stretch>
            <a:fillRect/>
          </a:stretch>
        </p:blipFill>
        <p:spPr bwMode="auto">
          <a:xfrm>
            <a:off x="2600486" y="3386651"/>
            <a:ext cx="432048" cy="432048"/>
          </a:xfrm>
          <a:prstGeom prst="rect">
            <a:avLst/>
          </a:prstGeom>
          <a:noFill/>
        </p:spPr>
      </p:pic>
      <p:pic>
        <p:nvPicPr>
          <p:cNvPr id="60" name="Picture 2" descr="Afbeeldingsresultaat voor icon person">
            <a:extLst>
              <a:ext uri="{FF2B5EF4-FFF2-40B4-BE49-F238E27FC236}">
                <a16:creationId xmlns:a16="http://schemas.microsoft.com/office/drawing/2014/main" id="{4579CA46-7298-4B15-9D39-1A50D48BD9CE}"/>
              </a:ext>
            </a:extLst>
          </p:cNvPr>
          <p:cNvPicPr>
            <a:picLocks noChangeAspect="1" noChangeArrowheads="1"/>
          </p:cNvPicPr>
          <p:nvPr/>
        </p:nvPicPr>
        <p:blipFill>
          <a:blip r:embed="rId18" cstate="print">
            <a:duotone>
              <a:schemeClr val="accent1">
                <a:shade val="45000"/>
                <a:satMod val="135000"/>
              </a:schemeClr>
              <a:prstClr val="white"/>
            </a:duotone>
          </a:blip>
          <a:srcRect/>
          <a:stretch>
            <a:fillRect/>
          </a:stretch>
        </p:blipFill>
        <p:spPr bwMode="auto">
          <a:xfrm>
            <a:off x="2735393" y="3258467"/>
            <a:ext cx="432048" cy="432048"/>
          </a:xfrm>
          <a:prstGeom prst="rect">
            <a:avLst/>
          </a:prstGeom>
          <a:noFill/>
        </p:spPr>
      </p:pic>
      <p:pic>
        <p:nvPicPr>
          <p:cNvPr id="61" name="Picture 2" descr="Afbeeldingsresultaat voor icon person">
            <a:extLst>
              <a:ext uri="{FF2B5EF4-FFF2-40B4-BE49-F238E27FC236}">
                <a16:creationId xmlns:a16="http://schemas.microsoft.com/office/drawing/2014/main" id="{BDAF92D1-8EB8-48D0-88CA-1E7F71CACD95}"/>
              </a:ext>
            </a:extLst>
          </p:cNvPr>
          <p:cNvPicPr>
            <a:picLocks noChangeAspect="1" noChangeArrowheads="1"/>
          </p:cNvPicPr>
          <p:nvPr/>
        </p:nvPicPr>
        <p:blipFill>
          <a:blip r:embed="rId18" cstate="print">
            <a:duotone>
              <a:schemeClr val="accent4">
                <a:shade val="45000"/>
                <a:satMod val="135000"/>
              </a:schemeClr>
              <a:prstClr val="white"/>
            </a:duotone>
          </a:blip>
          <a:srcRect/>
          <a:stretch>
            <a:fillRect/>
          </a:stretch>
        </p:blipFill>
        <p:spPr bwMode="auto">
          <a:xfrm>
            <a:off x="2472303" y="3211185"/>
            <a:ext cx="432048" cy="432048"/>
          </a:xfrm>
          <a:prstGeom prst="rect">
            <a:avLst/>
          </a:prstGeom>
          <a:noFill/>
        </p:spPr>
      </p:pic>
      <p:sp>
        <p:nvSpPr>
          <p:cNvPr id="12" name="Rechthoek 11">
            <a:extLst>
              <a:ext uri="{FF2B5EF4-FFF2-40B4-BE49-F238E27FC236}">
                <a16:creationId xmlns:a16="http://schemas.microsoft.com/office/drawing/2014/main" id="{4903CE6D-6F29-47BE-8B34-03BD0563AA42}"/>
              </a:ext>
            </a:extLst>
          </p:cNvPr>
          <p:cNvSpPr/>
          <p:nvPr/>
        </p:nvSpPr>
        <p:spPr>
          <a:xfrm>
            <a:off x="404210" y="353625"/>
            <a:ext cx="5995987" cy="159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5" name="Rechthoek 64">
            <a:extLst>
              <a:ext uri="{FF2B5EF4-FFF2-40B4-BE49-F238E27FC236}">
                <a16:creationId xmlns:a16="http://schemas.microsoft.com/office/drawing/2014/main" id="{01FBE6BD-3A4B-40E3-A6F2-68DADD009C12}"/>
              </a:ext>
            </a:extLst>
          </p:cNvPr>
          <p:cNvSpPr/>
          <p:nvPr/>
        </p:nvSpPr>
        <p:spPr>
          <a:xfrm>
            <a:off x="352230" y="278414"/>
            <a:ext cx="6064091" cy="342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3" name="Rechthoek 12">
            <a:extLst>
              <a:ext uri="{FF2B5EF4-FFF2-40B4-BE49-F238E27FC236}">
                <a16:creationId xmlns:a16="http://schemas.microsoft.com/office/drawing/2014/main" id="{FCBC0E6B-4667-4192-BEAD-41F9057FABAE}"/>
              </a:ext>
            </a:extLst>
          </p:cNvPr>
          <p:cNvSpPr/>
          <p:nvPr/>
        </p:nvSpPr>
        <p:spPr>
          <a:xfrm>
            <a:off x="409493" y="4541430"/>
            <a:ext cx="6210690" cy="522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5" name="Afbeelding 14">
            <a:extLst>
              <a:ext uri="{FF2B5EF4-FFF2-40B4-BE49-F238E27FC236}">
                <a16:creationId xmlns:a16="http://schemas.microsoft.com/office/drawing/2014/main" id="{D96541C4-47C2-421C-8C74-21B74A0B780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99127" y="4311299"/>
            <a:ext cx="1426328" cy="471561"/>
          </a:xfrm>
          <a:prstGeom prst="rect">
            <a:avLst/>
          </a:prstGeom>
        </p:spPr>
      </p:pic>
      <p:pic>
        <p:nvPicPr>
          <p:cNvPr id="71" name="Picture 4" descr="Afbeeldingsresultaat voor CUREiHUS">
            <a:extLst>
              <a:ext uri="{FF2B5EF4-FFF2-40B4-BE49-F238E27FC236}">
                <a16:creationId xmlns:a16="http://schemas.microsoft.com/office/drawing/2014/main" id="{1EBDBD35-9052-4253-9FC0-631DB8E199AA}"/>
              </a:ext>
            </a:extLst>
          </p:cNvPr>
          <p:cNvPicPr>
            <a:picLocks noChangeAspect="1" noChangeArrowheads="1"/>
          </p:cNvPicPr>
          <p:nvPr/>
        </p:nvPicPr>
        <p:blipFill>
          <a:blip r:embed="rId20" cstate="print"/>
          <a:srcRect/>
          <a:stretch>
            <a:fillRect/>
          </a:stretch>
        </p:blipFill>
        <p:spPr bwMode="auto">
          <a:xfrm>
            <a:off x="1624572" y="352326"/>
            <a:ext cx="3332048" cy="928054"/>
          </a:xfrm>
          <a:prstGeom prst="rect">
            <a:avLst/>
          </a:prstGeom>
          <a:noFill/>
        </p:spPr>
      </p:pic>
      <p:pic>
        <p:nvPicPr>
          <p:cNvPr id="72" name="Picture 6" descr="Afbeeldingsresultaat voor official twitter icon">
            <a:extLst>
              <a:ext uri="{FF2B5EF4-FFF2-40B4-BE49-F238E27FC236}">
                <a16:creationId xmlns:a16="http://schemas.microsoft.com/office/drawing/2014/main" id="{F97C9CA7-BD20-4AEB-AC7E-B5B5EF84DC81}"/>
              </a:ext>
            </a:extLst>
          </p:cNvPr>
          <p:cNvPicPr>
            <a:picLocks noChangeAspect="1" noChangeArrowheads="1"/>
          </p:cNvPicPr>
          <p:nvPr/>
        </p:nvPicPr>
        <p:blipFill>
          <a:blip r:embed="rId21" cstate="print"/>
          <a:srcRect/>
          <a:stretch>
            <a:fillRect/>
          </a:stretch>
        </p:blipFill>
        <p:spPr bwMode="auto">
          <a:xfrm>
            <a:off x="336890" y="4836701"/>
            <a:ext cx="166573" cy="166573"/>
          </a:xfrm>
          <a:prstGeom prst="rect">
            <a:avLst/>
          </a:prstGeom>
          <a:noFill/>
        </p:spPr>
      </p:pic>
      <p:pic>
        <p:nvPicPr>
          <p:cNvPr id="73" name="Picture 10" descr="Gerelateerde afbeelding">
            <a:extLst>
              <a:ext uri="{FF2B5EF4-FFF2-40B4-BE49-F238E27FC236}">
                <a16:creationId xmlns:a16="http://schemas.microsoft.com/office/drawing/2014/main" id="{C9F72C5F-1BEE-4C92-9D4C-E5EF87C440C8}"/>
              </a:ext>
            </a:extLst>
          </p:cNvPr>
          <p:cNvPicPr>
            <a:picLocks noChangeAspect="1" noChangeArrowheads="1"/>
          </p:cNvPicPr>
          <p:nvPr/>
        </p:nvPicPr>
        <p:blipFill>
          <a:blip r:embed="rId22" cstate="print"/>
          <a:srcRect/>
          <a:stretch>
            <a:fillRect/>
          </a:stretch>
        </p:blipFill>
        <p:spPr bwMode="auto">
          <a:xfrm>
            <a:off x="346102" y="4609645"/>
            <a:ext cx="166573" cy="166573"/>
          </a:xfrm>
          <a:prstGeom prst="roundRect">
            <a:avLst/>
          </a:prstGeom>
          <a:noFill/>
        </p:spPr>
      </p:pic>
      <p:pic>
        <p:nvPicPr>
          <p:cNvPr id="74" name="Picture 12" descr="Afbeeldingsresultaat voor website icon">
            <a:extLst>
              <a:ext uri="{FF2B5EF4-FFF2-40B4-BE49-F238E27FC236}">
                <a16:creationId xmlns:a16="http://schemas.microsoft.com/office/drawing/2014/main" id="{E35EF797-7123-40EB-9228-AE4768C4BBF8}"/>
              </a:ext>
            </a:extLst>
          </p:cNvPr>
          <p:cNvPicPr>
            <a:picLocks noChangeAspect="1" noChangeArrowheads="1"/>
          </p:cNvPicPr>
          <p:nvPr/>
        </p:nvPicPr>
        <p:blipFill>
          <a:blip r:embed="rId23" cstate="print"/>
          <a:srcRect/>
          <a:stretch>
            <a:fillRect/>
          </a:stretch>
        </p:blipFill>
        <p:spPr bwMode="auto">
          <a:xfrm>
            <a:off x="336890" y="4367108"/>
            <a:ext cx="184999" cy="184999"/>
          </a:xfrm>
          <a:prstGeom prst="rect">
            <a:avLst/>
          </a:prstGeom>
          <a:noFill/>
        </p:spPr>
      </p:pic>
      <p:sp>
        <p:nvSpPr>
          <p:cNvPr id="76" name="Tekstvak 75">
            <a:extLst>
              <a:ext uri="{FF2B5EF4-FFF2-40B4-BE49-F238E27FC236}">
                <a16:creationId xmlns:a16="http://schemas.microsoft.com/office/drawing/2014/main" id="{4AAC7DEB-1358-4439-A3A3-EFBBEF1B3144}"/>
              </a:ext>
            </a:extLst>
          </p:cNvPr>
          <p:cNvSpPr txBox="1"/>
          <p:nvPr/>
        </p:nvSpPr>
        <p:spPr>
          <a:xfrm>
            <a:off x="528087" y="4357576"/>
            <a:ext cx="2160240" cy="219291"/>
          </a:xfrm>
          <a:prstGeom prst="rect">
            <a:avLst/>
          </a:prstGeom>
          <a:noFill/>
        </p:spPr>
        <p:txBody>
          <a:bodyPr wrap="square" rtlCol="0">
            <a:spAutoFit/>
          </a:bodyPr>
          <a:lstStyle/>
          <a:p>
            <a:r>
              <a:rPr lang="nl-NL" sz="825" dirty="0">
                <a:solidFill>
                  <a:schemeClr val="accent3">
                    <a:lumMod val="50000"/>
                  </a:schemeClr>
                </a:solidFill>
              </a:rPr>
              <a:t>www.CUREiHUS.nl</a:t>
            </a:r>
          </a:p>
        </p:txBody>
      </p:sp>
      <p:sp>
        <p:nvSpPr>
          <p:cNvPr id="77" name="Tekstvak 76">
            <a:extLst>
              <a:ext uri="{FF2B5EF4-FFF2-40B4-BE49-F238E27FC236}">
                <a16:creationId xmlns:a16="http://schemas.microsoft.com/office/drawing/2014/main" id="{07703222-A2B8-4FFA-97C2-C98C0E06FC24}"/>
              </a:ext>
            </a:extLst>
          </p:cNvPr>
          <p:cNvSpPr txBox="1"/>
          <p:nvPr/>
        </p:nvSpPr>
        <p:spPr>
          <a:xfrm>
            <a:off x="525269" y="4599825"/>
            <a:ext cx="2160240" cy="219291"/>
          </a:xfrm>
          <a:prstGeom prst="rect">
            <a:avLst/>
          </a:prstGeom>
          <a:noFill/>
        </p:spPr>
        <p:txBody>
          <a:bodyPr wrap="square" rtlCol="0">
            <a:spAutoFit/>
          </a:bodyPr>
          <a:lstStyle/>
          <a:p>
            <a:r>
              <a:rPr lang="nl-NL" sz="825" dirty="0">
                <a:solidFill>
                  <a:schemeClr val="accent3">
                    <a:lumMod val="50000"/>
                  </a:schemeClr>
                </a:solidFill>
              </a:rPr>
              <a:t>CUREiHUS@Radboudumc.nl</a:t>
            </a:r>
          </a:p>
        </p:txBody>
      </p:sp>
      <p:sp>
        <p:nvSpPr>
          <p:cNvPr id="78" name="Tekstvak 77">
            <a:extLst>
              <a:ext uri="{FF2B5EF4-FFF2-40B4-BE49-F238E27FC236}">
                <a16:creationId xmlns:a16="http://schemas.microsoft.com/office/drawing/2014/main" id="{AE2493E0-5855-4379-8496-DE1341CB39F1}"/>
              </a:ext>
            </a:extLst>
          </p:cNvPr>
          <p:cNvSpPr txBox="1"/>
          <p:nvPr/>
        </p:nvSpPr>
        <p:spPr>
          <a:xfrm>
            <a:off x="512675" y="4829623"/>
            <a:ext cx="1836204" cy="219291"/>
          </a:xfrm>
          <a:prstGeom prst="rect">
            <a:avLst/>
          </a:prstGeom>
          <a:noFill/>
        </p:spPr>
        <p:txBody>
          <a:bodyPr wrap="square" rtlCol="0">
            <a:spAutoFit/>
          </a:bodyPr>
          <a:lstStyle/>
          <a:p>
            <a:r>
              <a:rPr lang="nl-NL" sz="825" dirty="0">
                <a:solidFill>
                  <a:schemeClr val="accent3">
                    <a:lumMod val="50000"/>
                  </a:schemeClr>
                </a:solidFill>
              </a:rPr>
              <a:t>@</a:t>
            </a:r>
            <a:r>
              <a:rPr lang="nl-NL" sz="825" dirty="0" err="1">
                <a:solidFill>
                  <a:schemeClr val="accent3">
                    <a:lumMod val="50000"/>
                  </a:schemeClr>
                </a:solidFill>
              </a:rPr>
              <a:t>CUREiHUS</a:t>
            </a:r>
            <a:endParaRPr lang="nl-NL" sz="825" dirty="0">
              <a:solidFill>
                <a:schemeClr val="accent3">
                  <a:lumMod val="50000"/>
                </a:schemeClr>
              </a:solidFill>
            </a:endParaRPr>
          </a:p>
        </p:txBody>
      </p:sp>
      <p:pic>
        <p:nvPicPr>
          <p:cNvPr id="80" name="Picture 2" descr="Afbeeldingsresultaat voor vgz">
            <a:extLst>
              <a:ext uri="{FF2B5EF4-FFF2-40B4-BE49-F238E27FC236}">
                <a16:creationId xmlns:a16="http://schemas.microsoft.com/office/drawing/2014/main" id="{4EFEA81C-2E0D-4D29-8F31-937FFA781DB6}"/>
              </a:ext>
            </a:extLst>
          </p:cNvPr>
          <p:cNvPicPr>
            <a:picLocks noChangeAspect="1" noChangeArrowheads="1"/>
          </p:cNvPicPr>
          <p:nvPr/>
        </p:nvPicPr>
        <p:blipFill>
          <a:blip r:embed="rId24" cstate="print"/>
          <a:srcRect/>
          <a:stretch>
            <a:fillRect/>
          </a:stretch>
        </p:blipFill>
        <p:spPr bwMode="auto">
          <a:xfrm>
            <a:off x="5274141" y="4760612"/>
            <a:ext cx="293161" cy="293161"/>
          </a:xfrm>
          <a:prstGeom prst="rect">
            <a:avLst/>
          </a:prstGeom>
          <a:noFill/>
        </p:spPr>
      </p:pic>
      <p:pic>
        <p:nvPicPr>
          <p:cNvPr id="81" name="Picture 2" descr="http://blog.han.nl/acute-intensieve-zorg/files/2011/01/ZonMw.jpg">
            <a:extLst>
              <a:ext uri="{FF2B5EF4-FFF2-40B4-BE49-F238E27FC236}">
                <a16:creationId xmlns:a16="http://schemas.microsoft.com/office/drawing/2014/main" id="{0EB80F48-17CD-440F-A65F-0041A709C784}"/>
              </a:ext>
            </a:extLst>
          </p:cNvPr>
          <p:cNvPicPr>
            <a:picLocks noChangeAspect="1" noChangeArrowheads="1"/>
          </p:cNvPicPr>
          <p:nvPr/>
        </p:nvPicPr>
        <p:blipFill>
          <a:blip r:embed="rId25" cstate="print"/>
          <a:srcRect/>
          <a:stretch>
            <a:fillRect/>
          </a:stretch>
        </p:blipFill>
        <p:spPr bwMode="auto">
          <a:xfrm>
            <a:off x="5610771" y="4745394"/>
            <a:ext cx="821465" cy="210327"/>
          </a:xfrm>
          <a:prstGeom prst="rect">
            <a:avLst/>
          </a:prstGeom>
          <a:noFill/>
        </p:spPr>
      </p:pic>
      <p:sp>
        <p:nvSpPr>
          <p:cNvPr id="82" name="Tekstvak 81">
            <a:extLst>
              <a:ext uri="{FF2B5EF4-FFF2-40B4-BE49-F238E27FC236}">
                <a16:creationId xmlns:a16="http://schemas.microsoft.com/office/drawing/2014/main" id="{10E33AB6-F46E-4177-A968-0F987048FEF7}"/>
              </a:ext>
            </a:extLst>
          </p:cNvPr>
          <p:cNvSpPr txBox="1"/>
          <p:nvPr/>
        </p:nvSpPr>
        <p:spPr>
          <a:xfrm>
            <a:off x="2283524" y="4488095"/>
            <a:ext cx="2160240" cy="646331"/>
          </a:xfrm>
          <a:prstGeom prst="rect">
            <a:avLst/>
          </a:prstGeom>
          <a:noFill/>
        </p:spPr>
        <p:txBody>
          <a:bodyPr wrap="square" rtlCol="0">
            <a:spAutoFit/>
          </a:bodyPr>
          <a:lstStyle/>
          <a:p>
            <a:pPr algn="ctr"/>
            <a:r>
              <a:rPr lang="nl-NL" sz="900" b="1" dirty="0">
                <a:solidFill>
                  <a:schemeClr val="accent3">
                    <a:lumMod val="50000"/>
                  </a:schemeClr>
                </a:solidFill>
              </a:rPr>
              <a:t>Dr. Nicole van de Kar (PI)</a:t>
            </a:r>
          </a:p>
          <a:p>
            <a:pPr algn="ctr"/>
            <a:endParaRPr lang="nl-NL" sz="900" b="1" dirty="0">
              <a:solidFill>
                <a:schemeClr val="accent3">
                  <a:lumMod val="50000"/>
                </a:schemeClr>
              </a:solidFill>
            </a:endParaRPr>
          </a:p>
          <a:p>
            <a:pPr algn="ctr"/>
            <a:r>
              <a:rPr lang="nl-NL" sz="900" b="1" dirty="0">
                <a:solidFill>
                  <a:schemeClr val="accent3">
                    <a:lumMod val="50000"/>
                  </a:schemeClr>
                </a:solidFill>
              </a:rPr>
              <a:t>Dr. Jack Wetzels</a:t>
            </a:r>
          </a:p>
          <a:p>
            <a:pPr algn="ctr"/>
            <a:endParaRPr lang="nl-NL" sz="900" b="1" dirty="0">
              <a:solidFill>
                <a:schemeClr val="accent3">
                  <a:lumMod val="50000"/>
                </a:schemeClr>
              </a:solidFill>
            </a:endParaRPr>
          </a:p>
        </p:txBody>
      </p:sp>
      <p:cxnSp>
        <p:nvCxnSpPr>
          <p:cNvPr id="20" name="Rechte verbindingslijn 19">
            <a:extLst>
              <a:ext uri="{FF2B5EF4-FFF2-40B4-BE49-F238E27FC236}">
                <a16:creationId xmlns:a16="http://schemas.microsoft.com/office/drawing/2014/main" id="{6FF90D93-31BF-4081-83FB-E1CFD2363349}"/>
              </a:ext>
            </a:extLst>
          </p:cNvPr>
          <p:cNvCxnSpPr>
            <a:cxnSpLocks/>
          </p:cNvCxnSpPr>
          <p:nvPr/>
        </p:nvCxnSpPr>
        <p:spPr>
          <a:xfrm>
            <a:off x="2833168" y="4714415"/>
            <a:ext cx="1060954" cy="0"/>
          </a:xfrm>
          <a:prstGeom prst="line">
            <a:avLst/>
          </a:prstGeom>
        </p:spPr>
        <p:style>
          <a:lnRef idx="1">
            <a:schemeClr val="accent3"/>
          </a:lnRef>
          <a:fillRef idx="0">
            <a:schemeClr val="accent3"/>
          </a:fillRef>
          <a:effectRef idx="0">
            <a:schemeClr val="accent3"/>
          </a:effectRef>
          <a:fontRef idx="minor">
            <a:schemeClr val="tx1"/>
          </a:fontRef>
        </p:style>
      </p:cxnSp>
      <p:pic>
        <p:nvPicPr>
          <p:cNvPr id="5" name="Afbeelding 4">
            <a:extLst>
              <a:ext uri="{FF2B5EF4-FFF2-40B4-BE49-F238E27FC236}">
                <a16:creationId xmlns:a16="http://schemas.microsoft.com/office/drawing/2014/main" id="{5C2EDFAC-9CCD-4F36-AE69-339D01E3EC7B}"/>
              </a:ext>
            </a:extLst>
          </p:cNvPr>
          <p:cNvPicPr>
            <a:picLocks noChangeAspect="1"/>
          </p:cNvPicPr>
          <p:nvPr/>
        </p:nvPicPr>
        <p:blipFill>
          <a:blip r:embed="rId26"/>
          <a:stretch>
            <a:fillRect/>
          </a:stretch>
        </p:blipFill>
        <p:spPr>
          <a:xfrm>
            <a:off x="4555570" y="4584263"/>
            <a:ext cx="595402" cy="4539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1"/>
          <p:cNvSpPr txBox="1">
            <a:spLocks/>
          </p:cNvSpPr>
          <p:nvPr/>
        </p:nvSpPr>
        <p:spPr>
          <a:xfrm>
            <a:off x="458670" y="681540"/>
            <a:ext cx="6075000" cy="400050"/>
          </a:xfrm>
          <a:prstGeom prst="rect">
            <a:avLst/>
          </a:prstGeom>
        </p:spPr>
        <p:txBody>
          <a:bodyPr vert="horz" lIns="0" tIns="0" rIns="0" bIns="0" rtlCol="0" anchor="ctr">
            <a:noAutofit/>
          </a:bodyPr>
          <a:lstStyle/>
          <a:p>
            <a:pPr algn="ctr" defTabSz="685800">
              <a:spcBef>
                <a:spcPct val="0"/>
              </a:spcBef>
              <a:defRPr/>
            </a:pPr>
            <a:endParaRPr lang="nl-NL" sz="2400" i="1" dirty="0">
              <a:solidFill>
                <a:schemeClr val="tx2"/>
              </a:solidFill>
              <a:latin typeface="+mj-lt"/>
              <a:ea typeface="+mj-ea"/>
              <a:cs typeface="+mj-cs"/>
            </a:endParaRPr>
          </a:p>
        </p:txBody>
      </p:sp>
      <p:sp>
        <p:nvSpPr>
          <p:cNvPr id="13" name="Titel 1"/>
          <p:cNvSpPr>
            <a:spLocks noGrp="1"/>
          </p:cNvSpPr>
          <p:nvPr>
            <p:ph type="title"/>
          </p:nvPr>
        </p:nvSpPr>
        <p:spPr>
          <a:xfrm>
            <a:off x="391500" y="753258"/>
            <a:ext cx="6075000" cy="400050"/>
          </a:xfrm>
        </p:spPr>
        <p:txBody>
          <a:bodyPr/>
          <a:lstStyle/>
          <a:p>
            <a:pPr algn="ctr">
              <a:lnSpc>
                <a:spcPct val="100000"/>
              </a:lnSpc>
            </a:pPr>
            <a:r>
              <a:rPr lang="nl-NL" dirty="0"/>
              <a:t>Verkort behandelschema</a:t>
            </a:r>
            <a:br>
              <a:rPr lang="nl-NL" dirty="0"/>
            </a:br>
            <a:r>
              <a:rPr lang="nl-NL" sz="1800" b="0" i="1" dirty="0"/>
              <a:t>2012-2016</a:t>
            </a:r>
            <a:endParaRPr lang="nl-NL" b="0" i="1" dirty="0"/>
          </a:p>
        </p:txBody>
      </p:sp>
      <p:pic>
        <p:nvPicPr>
          <p:cNvPr id="1034" name="Picture 10"/>
          <p:cNvPicPr>
            <a:picLocks noChangeAspect="1" noChangeArrowheads="1"/>
          </p:cNvPicPr>
          <p:nvPr/>
        </p:nvPicPr>
        <p:blipFill>
          <a:blip r:embed="rId3" cstate="print"/>
          <a:srcRect b="1747"/>
          <a:stretch>
            <a:fillRect/>
          </a:stretch>
        </p:blipFill>
        <p:spPr bwMode="auto">
          <a:xfrm>
            <a:off x="944724" y="1499992"/>
            <a:ext cx="4529633" cy="3069980"/>
          </a:xfrm>
          <a:prstGeom prst="rect">
            <a:avLst/>
          </a:prstGeom>
          <a:noFill/>
          <a:ln w="9525">
            <a:noFill/>
            <a:miter lim="800000"/>
            <a:headEnd/>
            <a:tailEnd/>
          </a:ln>
        </p:spPr>
      </p:pic>
      <p:pic>
        <p:nvPicPr>
          <p:cNvPr id="1035" name="Picture 11"/>
          <p:cNvPicPr>
            <a:picLocks noChangeAspect="1" noChangeArrowheads="1"/>
          </p:cNvPicPr>
          <p:nvPr/>
        </p:nvPicPr>
        <p:blipFill>
          <a:blip r:embed="rId4" cstate="print"/>
          <a:srcRect l="14312" b="22473"/>
          <a:stretch>
            <a:fillRect/>
          </a:stretch>
        </p:blipFill>
        <p:spPr bwMode="auto">
          <a:xfrm>
            <a:off x="1592796" y="1499937"/>
            <a:ext cx="3880726" cy="2421964"/>
          </a:xfrm>
          <a:prstGeom prst="rect">
            <a:avLst/>
          </a:prstGeom>
          <a:noFill/>
          <a:ln w="9525">
            <a:noFill/>
            <a:miter lim="800000"/>
            <a:headEnd/>
            <a:tailEnd/>
          </a:ln>
        </p:spPr>
      </p:pic>
      <p:sp>
        <p:nvSpPr>
          <p:cNvPr id="2" name="Tekstvak 1">
            <a:extLst>
              <a:ext uri="{FF2B5EF4-FFF2-40B4-BE49-F238E27FC236}">
                <a16:creationId xmlns:a16="http://schemas.microsoft.com/office/drawing/2014/main" id="{04769620-CBB2-4764-865E-A06655DDB82A}"/>
              </a:ext>
            </a:extLst>
          </p:cNvPr>
          <p:cNvSpPr txBox="1"/>
          <p:nvPr/>
        </p:nvSpPr>
        <p:spPr>
          <a:xfrm>
            <a:off x="391500" y="4709459"/>
            <a:ext cx="2489159" cy="307777"/>
          </a:xfrm>
          <a:prstGeom prst="rect">
            <a:avLst/>
          </a:prstGeom>
          <a:noFill/>
        </p:spPr>
        <p:txBody>
          <a:bodyPr wrap="square" rtlCol="0">
            <a:spAutoFit/>
          </a:bodyPr>
          <a:lstStyle/>
          <a:p>
            <a:r>
              <a:rPr lang="nl-NL" sz="1400" i="1" dirty="0"/>
              <a:t>Wijnsma et al, NDT 2017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35"/>
                                        </p:tgtEl>
                                      </p:cBhvr>
                                    </p:animEffect>
                                    <p:set>
                                      <p:cBhvr>
                                        <p:cTn id="7" dur="1" fill="hold">
                                          <p:stCondLst>
                                            <p:cond delay="1999"/>
                                          </p:stCondLst>
                                        </p:cTn>
                                        <p:tgtEl>
                                          <p:spTgt spid="10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CC101-2DB9-42EF-89C0-E27804B37D6B}"/>
              </a:ext>
            </a:extLst>
          </p:cNvPr>
          <p:cNvSpPr>
            <a:spLocks noGrp="1"/>
          </p:cNvSpPr>
          <p:nvPr>
            <p:ph type="title"/>
          </p:nvPr>
        </p:nvSpPr>
        <p:spPr>
          <a:xfrm>
            <a:off x="391500" y="633079"/>
            <a:ext cx="6075000" cy="533400"/>
          </a:xfrm>
        </p:spPr>
        <p:txBody>
          <a:bodyPr/>
          <a:lstStyle/>
          <a:p>
            <a:r>
              <a:rPr lang="nl-NL" dirty="0"/>
              <a:t>Eigen Regie over </a:t>
            </a:r>
            <a:r>
              <a:rPr lang="nl-NL" dirty="0" err="1"/>
              <a:t>aHUS</a:t>
            </a:r>
            <a:endParaRPr lang="nl-NL" dirty="0"/>
          </a:p>
        </p:txBody>
      </p:sp>
      <p:sp>
        <p:nvSpPr>
          <p:cNvPr id="3" name="Tijdelijke aanduiding voor inhoud 2">
            <a:extLst>
              <a:ext uri="{FF2B5EF4-FFF2-40B4-BE49-F238E27FC236}">
                <a16:creationId xmlns:a16="http://schemas.microsoft.com/office/drawing/2014/main" id="{6371A53A-6E08-430B-ADC0-0E46212021CB}"/>
              </a:ext>
            </a:extLst>
          </p:cNvPr>
          <p:cNvSpPr>
            <a:spLocks noGrp="1"/>
          </p:cNvSpPr>
          <p:nvPr>
            <p:ph idx="1"/>
          </p:nvPr>
        </p:nvSpPr>
        <p:spPr/>
        <p:txBody>
          <a:bodyPr/>
          <a:lstStyle/>
          <a:p>
            <a:pPr marL="342900" indent="-342900">
              <a:buFont typeface="+mj-lt"/>
              <a:buAutoNum type="arabicPeriod"/>
            </a:pPr>
            <a:endParaRPr lang="nl-NL" dirty="0"/>
          </a:p>
          <a:p>
            <a:pPr marL="342900" indent="-342900">
              <a:buFont typeface="+mj-lt"/>
              <a:buAutoNum type="arabicPeriod"/>
            </a:pPr>
            <a:r>
              <a:rPr lang="nl-NL" dirty="0"/>
              <a:t>Wat is </a:t>
            </a:r>
            <a:r>
              <a:rPr lang="nl-NL" dirty="0" err="1"/>
              <a:t>aHUS</a:t>
            </a:r>
            <a:endParaRPr lang="nl-NL" dirty="0"/>
          </a:p>
          <a:p>
            <a:pPr marL="342900" indent="-342900">
              <a:buFont typeface="+mj-lt"/>
              <a:buAutoNum type="arabicPeriod"/>
            </a:pPr>
            <a:endParaRPr lang="nl-NL" dirty="0"/>
          </a:p>
          <a:p>
            <a:pPr marL="342900" indent="-342900">
              <a:buFont typeface="+mj-lt"/>
              <a:buAutoNum type="arabicPeriod"/>
            </a:pPr>
            <a:r>
              <a:rPr lang="nl-NL" dirty="0"/>
              <a:t>Wat is de </a:t>
            </a:r>
            <a:r>
              <a:rPr lang="nl-NL" dirty="0" err="1"/>
              <a:t>CUREiHUS</a:t>
            </a:r>
            <a:r>
              <a:rPr lang="nl-NL" dirty="0"/>
              <a:t> studie</a:t>
            </a:r>
          </a:p>
          <a:p>
            <a:pPr marL="342900" indent="-342900">
              <a:buFont typeface="+mj-lt"/>
              <a:buAutoNum type="arabicPeriod"/>
            </a:pPr>
            <a:endParaRPr lang="nl-NL" dirty="0"/>
          </a:p>
          <a:p>
            <a:pPr marL="342900" indent="-342900">
              <a:buFont typeface="+mj-lt"/>
              <a:buAutoNum type="arabicPeriod"/>
            </a:pPr>
            <a:r>
              <a:rPr lang="nl-NL" dirty="0"/>
              <a:t>Wat is het Eigen Regie project</a:t>
            </a:r>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endParaRPr lang="nl-NL" dirty="0"/>
          </a:p>
          <a:p>
            <a:endParaRPr lang="nl-NL" dirty="0"/>
          </a:p>
        </p:txBody>
      </p:sp>
    </p:spTree>
    <p:extLst>
      <p:ext uri="{BB962C8B-B14F-4D97-AF65-F5344CB8AC3E}">
        <p14:creationId xmlns:p14="http://schemas.microsoft.com/office/powerpoint/2010/main" val="3455127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A4022-7A9D-4DCE-A550-B336850A4ECB}"/>
              </a:ext>
            </a:extLst>
          </p:cNvPr>
          <p:cNvSpPr>
            <a:spLocks noGrp="1"/>
          </p:cNvSpPr>
          <p:nvPr>
            <p:ph type="ctrTitle"/>
          </p:nvPr>
        </p:nvSpPr>
        <p:spPr>
          <a:xfrm>
            <a:off x="391500" y="1463335"/>
            <a:ext cx="5589000" cy="400050"/>
          </a:xfrm>
        </p:spPr>
        <p:txBody>
          <a:bodyPr/>
          <a:lstStyle/>
          <a:p>
            <a:r>
              <a:rPr lang="nl-NL" sz="2100" b="0" i="1" dirty="0"/>
              <a:t>Landelijke interview studie over de behoeften van atypische HUS (</a:t>
            </a:r>
            <a:r>
              <a:rPr lang="nl-NL" sz="2100" b="0" i="1" dirty="0" err="1"/>
              <a:t>aHUS</a:t>
            </a:r>
            <a:r>
              <a:rPr lang="nl-NL" sz="2100" b="0" i="1" dirty="0"/>
              <a:t>) patiënten en diens naasten </a:t>
            </a:r>
            <a:br>
              <a:rPr lang="nl-NL" dirty="0"/>
            </a:br>
            <a:endParaRPr lang="nl-NL" dirty="0"/>
          </a:p>
        </p:txBody>
      </p:sp>
      <p:sp>
        <p:nvSpPr>
          <p:cNvPr id="4" name="Rechthoek 3">
            <a:extLst>
              <a:ext uri="{FF2B5EF4-FFF2-40B4-BE49-F238E27FC236}">
                <a16:creationId xmlns:a16="http://schemas.microsoft.com/office/drawing/2014/main" id="{5BF0254B-DF27-4390-A5B1-68D099AE1A17}"/>
              </a:ext>
            </a:extLst>
          </p:cNvPr>
          <p:cNvSpPr/>
          <p:nvPr/>
        </p:nvSpPr>
        <p:spPr>
          <a:xfrm>
            <a:off x="379031" y="2042393"/>
            <a:ext cx="5132307" cy="646331"/>
          </a:xfrm>
          <a:prstGeom prst="rect">
            <a:avLst/>
          </a:prstGeom>
        </p:spPr>
        <p:txBody>
          <a:bodyPr wrap="square">
            <a:sp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Doel: gerichter en persoonlijkere ondersteuning te kunnen opzetten</a:t>
            </a:r>
            <a:endParaRPr lang="nl-NL" dirty="0"/>
          </a:p>
        </p:txBody>
      </p:sp>
      <p:sp>
        <p:nvSpPr>
          <p:cNvPr id="5" name="Titel 1">
            <a:extLst>
              <a:ext uri="{FF2B5EF4-FFF2-40B4-BE49-F238E27FC236}">
                <a16:creationId xmlns:a16="http://schemas.microsoft.com/office/drawing/2014/main" id="{83C57B8D-8C36-4FEC-BEE4-B6751DF2D48A}"/>
              </a:ext>
            </a:extLst>
          </p:cNvPr>
          <p:cNvSpPr txBox="1">
            <a:spLocks/>
          </p:cNvSpPr>
          <p:nvPr/>
        </p:nvSpPr>
        <p:spPr>
          <a:xfrm>
            <a:off x="391500" y="629433"/>
            <a:ext cx="6075000" cy="40005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sz="3000" dirty="0"/>
              <a:t>Eigen Regie</a:t>
            </a:r>
          </a:p>
        </p:txBody>
      </p:sp>
      <p:pic>
        <p:nvPicPr>
          <p:cNvPr id="9" name="Afbeelding 8">
            <a:extLst>
              <a:ext uri="{FF2B5EF4-FFF2-40B4-BE49-F238E27FC236}">
                <a16:creationId xmlns:a16="http://schemas.microsoft.com/office/drawing/2014/main" id="{D37F0B9E-685F-4E9A-A76A-A68CA72C0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01" y="4061285"/>
            <a:ext cx="1523231" cy="905564"/>
          </a:xfrm>
          <a:prstGeom prst="rect">
            <a:avLst/>
          </a:prstGeom>
        </p:spPr>
      </p:pic>
    </p:spTree>
    <p:extLst>
      <p:ext uri="{BB962C8B-B14F-4D97-AF65-F5344CB8AC3E}">
        <p14:creationId xmlns:p14="http://schemas.microsoft.com/office/powerpoint/2010/main" val="741822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5533D95-E65B-44A1-9B07-D4B19C97EBDB}"/>
              </a:ext>
            </a:extLst>
          </p:cNvPr>
          <p:cNvSpPr>
            <a:spLocks noGrp="1"/>
          </p:cNvSpPr>
          <p:nvPr>
            <p:ph type="subTitle" idx="1"/>
          </p:nvPr>
        </p:nvSpPr>
        <p:spPr/>
        <p:txBody>
          <a:bodyPr/>
          <a:lstStyle/>
          <a:p>
            <a:endParaRPr lang="nl-NL"/>
          </a:p>
        </p:txBody>
      </p:sp>
      <p:sp>
        <p:nvSpPr>
          <p:cNvPr id="4" name="Tijdelijke aanduiding voor tekst 3">
            <a:extLst>
              <a:ext uri="{FF2B5EF4-FFF2-40B4-BE49-F238E27FC236}">
                <a16:creationId xmlns:a16="http://schemas.microsoft.com/office/drawing/2014/main" id="{6481D60F-F05D-4D25-A8E7-E33C4007E9BF}"/>
              </a:ext>
            </a:extLst>
          </p:cNvPr>
          <p:cNvSpPr>
            <a:spLocks noGrp="1"/>
          </p:cNvSpPr>
          <p:nvPr>
            <p:ph type="body" sz="quarter" idx="10"/>
          </p:nvPr>
        </p:nvSpPr>
        <p:spPr/>
        <p:txBody>
          <a:bodyPr/>
          <a:lstStyle/>
          <a:p>
            <a:endParaRPr lang="nl-NL"/>
          </a:p>
        </p:txBody>
      </p:sp>
      <p:pic>
        <p:nvPicPr>
          <p:cNvPr id="8" name="Afbeelding 7">
            <a:extLst>
              <a:ext uri="{FF2B5EF4-FFF2-40B4-BE49-F238E27FC236}">
                <a16:creationId xmlns:a16="http://schemas.microsoft.com/office/drawing/2014/main" id="{9989BB62-8FDE-4CB8-95FD-C03ECFF6F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111"/>
            <a:ext cx="6858000" cy="4849279"/>
          </a:xfrm>
          <a:prstGeom prst="rect">
            <a:avLst/>
          </a:prstGeom>
        </p:spPr>
      </p:pic>
    </p:spTree>
    <p:extLst>
      <p:ext uri="{BB962C8B-B14F-4D97-AF65-F5344CB8AC3E}">
        <p14:creationId xmlns:p14="http://schemas.microsoft.com/office/powerpoint/2010/main" val="76756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4BD69-06A3-4D92-9F57-971F88F0FB9B}"/>
              </a:ext>
            </a:extLst>
          </p:cNvPr>
          <p:cNvSpPr>
            <a:spLocks noGrp="1"/>
          </p:cNvSpPr>
          <p:nvPr>
            <p:ph type="title"/>
          </p:nvPr>
        </p:nvSpPr>
        <p:spPr>
          <a:xfrm>
            <a:off x="391500" y="690913"/>
            <a:ext cx="6075000" cy="400050"/>
          </a:xfrm>
        </p:spPr>
        <p:txBody>
          <a:bodyPr/>
          <a:lstStyle/>
          <a:p>
            <a:r>
              <a:rPr lang="nl-NL" dirty="0"/>
              <a:t>Interviews</a:t>
            </a:r>
          </a:p>
        </p:txBody>
      </p:sp>
      <p:sp>
        <p:nvSpPr>
          <p:cNvPr id="3" name="Ondertitel 2">
            <a:extLst>
              <a:ext uri="{FF2B5EF4-FFF2-40B4-BE49-F238E27FC236}">
                <a16:creationId xmlns:a16="http://schemas.microsoft.com/office/drawing/2014/main" id="{86529E5A-0A06-4E94-B436-F8AD6461653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FA5A756-E8A9-4CFE-9706-BAF627C0750C}"/>
              </a:ext>
            </a:extLst>
          </p:cNvPr>
          <p:cNvPicPr>
            <a:picLocks noChangeAspect="1"/>
          </p:cNvPicPr>
          <p:nvPr/>
        </p:nvPicPr>
        <p:blipFill rotWithShape="1">
          <a:blip r:embed="rId2">
            <a:extLst>
              <a:ext uri="{28A0092B-C50C-407E-A947-70E740481C1C}">
                <a14:useLocalDpi xmlns:a14="http://schemas.microsoft.com/office/drawing/2010/main" val="0"/>
              </a:ext>
            </a:extLst>
          </a:blip>
          <a:srcRect t="52522" b="21117"/>
          <a:stretch/>
        </p:blipFill>
        <p:spPr>
          <a:xfrm>
            <a:off x="-74815" y="1237657"/>
            <a:ext cx="6772169" cy="2524718"/>
          </a:xfrm>
          <a:prstGeom prst="rect">
            <a:avLst/>
          </a:prstGeom>
        </p:spPr>
      </p:pic>
    </p:spTree>
    <p:extLst>
      <p:ext uri="{BB962C8B-B14F-4D97-AF65-F5344CB8AC3E}">
        <p14:creationId xmlns:p14="http://schemas.microsoft.com/office/powerpoint/2010/main" val="1606594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72B06-AE5D-4F47-9CEB-6B1FA16AE0CC}"/>
              </a:ext>
            </a:extLst>
          </p:cNvPr>
          <p:cNvSpPr>
            <a:spLocks noGrp="1"/>
          </p:cNvSpPr>
          <p:nvPr>
            <p:ph type="title"/>
          </p:nvPr>
        </p:nvSpPr>
        <p:spPr>
          <a:xfrm>
            <a:off x="391500" y="629433"/>
            <a:ext cx="6075000" cy="400050"/>
          </a:xfrm>
        </p:spPr>
        <p:txBody>
          <a:bodyPr/>
          <a:lstStyle/>
          <a:p>
            <a:r>
              <a:rPr lang="nl-NL" dirty="0"/>
              <a:t>Deelnemers aan Eigen Regie (n=26)</a:t>
            </a:r>
          </a:p>
        </p:txBody>
      </p:sp>
      <p:sp>
        <p:nvSpPr>
          <p:cNvPr id="5" name="Tekstvak 4">
            <a:extLst>
              <a:ext uri="{FF2B5EF4-FFF2-40B4-BE49-F238E27FC236}">
                <a16:creationId xmlns:a16="http://schemas.microsoft.com/office/drawing/2014/main" id="{8E9DC0DB-AE5F-4027-A668-49207F4D7508}"/>
              </a:ext>
            </a:extLst>
          </p:cNvPr>
          <p:cNvSpPr txBox="1"/>
          <p:nvPr/>
        </p:nvSpPr>
        <p:spPr>
          <a:xfrm>
            <a:off x="391501" y="1259633"/>
            <a:ext cx="4675022" cy="3208571"/>
          </a:xfrm>
          <a:prstGeom prst="rect">
            <a:avLst/>
          </a:prstGeom>
          <a:noFill/>
        </p:spPr>
        <p:txBody>
          <a:bodyPr wrap="square" rtlCol="0">
            <a:spAutoFit/>
          </a:bodyPr>
          <a:lstStyle/>
          <a:p>
            <a:r>
              <a:rPr lang="nl-NL" sz="1350" dirty="0"/>
              <a:t>Gemiddelde leeftijd: </a:t>
            </a:r>
            <a:r>
              <a:rPr lang="nl-NL" sz="1350" b="1" dirty="0"/>
              <a:t>50 jaar</a:t>
            </a:r>
          </a:p>
          <a:p>
            <a:r>
              <a:rPr lang="nl-NL" sz="1350" dirty="0"/>
              <a:t>Geslacht: 17/26 (65%) Vrouw</a:t>
            </a:r>
          </a:p>
          <a:p>
            <a:endParaRPr lang="nl-NL" sz="1350" dirty="0"/>
          </a:p>
          <a:p>
            <a:r>
              <a:rPr lang="nl-NL" sz="1350" b="1" dirty="0"/>
              <a:t>Patiënt	15 	</a:t>
            </a:r>
          </a:p>
          <a:p>
            <a:r>
              <a:rPr lang="nl-NL" sz="1350" b="1" dirty="0"/>
              <a:t>Partner	5</a:t>
            </a:r>
          </a:p>
          <a:p>
            <a:r>
              <a:rPr lang="nl-NL" sz="1350" b="1" dirty="0"/>
              <a:t>Ouder	6</a:t>
            </a:r>
          </a:p>
          <a:p>
            <a:endParaRPr lang="nl-NL" sz="1350" dirty="0"/>
          </a:p>
          <a:p>
            <a:r>
              <a:rPr lang="nl-NL" sz="1350" dirty="0"/>
              <a:t>aHUS, geen niertransplantatie 	14 (54%)</a:t>
            </a:r>
          </a:p>
          <a:p>
            <a:r>
              <a:rPr lang="nl-NL" sz="1350" dirty="0"/>
              <a:t>aHUS na niertransplantatie	12 (46%)</a:t>
            </a:r>
          </a:p>
          <a:p>
            <a:endParaRPr lang="nl-NL" sz="1350" dirty="0"/>
          </a:p>
          <a:p>
            <a:r>
              <a:rPr lang="nl-NL" sz="1350" dirty="0"/>
              <a:t>Eculizumab, ja		3 (12%)</a:t>
            </a:r>
          </a:p>
          <a:p>
            <a:r>
              <a:rPr lang="nl-NL" sz="1350" dirty="0"/>
              <a:t>Eculizumab gestopt		9 (35%)</a:t>
            </a:r>
          </a:p>
          <a:p>
            <a:endParaRPr lang="nl-NL" sz="1350" dirty="0"/>
          </a:p>
          <a:p>
            <a:endParaRPr lang="nl-NL" sz="1350" dirty="0"/>
          </a:p>
          <a:p>
            <a:endParaRPr lang="nl-NL" sz="1350" dirty="0"/>
          </a:p>
        </p:txBody>
      </p:sp>
    </p:spTree>
    <p:extLst>
      <p:ext uri="{BB962C8B-B14F-4D97-AF65-F5344CB8AC3E}">
        <p14:creationId xmlns:p14="http://schemas.microsoft.com/office/powerpoint/2010/main" val="1942244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324055BB-F99F-4ED8-903D-EBEB24DC9A95}"/>
              </a:ext>
            </a:extLst>
          </p:cNvPr>
          <p:cNvSpPr/>
          <p:nvPr/>
        </p:nvSpPr>
        <p:spPr>
          <a:xfrm>
            <a:off x="657810" y="665971"/>
            <a:ext cx="2295331"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26 interviews</a:t>
            </a:r>
          </a:p>
        </p:txBody>
      </p:sp>
      <p:sp>
        <p:nvSpPr>
          <p:cNvPr id="8" name="Rechthoek: afgeronde hoeken 7">
            <a:extLst>
              <a:ext uri="{FF2B5EF4-FFF2-40B4-BE49-F238E27FC236}">
                <a16:creationId xmlns:a16="http://schemas.microsoft.com/office/drawing/2014/main" id="{F8FB3DB0-D27A-4BFB-8B7B-259BC5C48D50}"/>
              </a:ext>
            </a:extLst>
          </p:cNvPr>
          <p:cNvSpPr/>
          <p:nvPr/>
        </p:nvSpPr>
        <p:spPr>
          <a:xfrm>
            <a:off x="3065110" y="685800"/>
            <a:ext cx="1329609" cy="5318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b="1" dirty="0"/>
              <a:t>758 quotes</a:t>
            </a:r>
          </a:p>
        </p:txBody>
      </p:sp>
      <p:sp>
        <p:nvSpPr>
          <p:cNvPr id="9" name="Rechthoek: afgeronde hoeken 8">
            <a:extLst>
              <a:ext uri="{FF2B5EF4-FFF2-40B4-BE49-F238E27FC236}">
                <a16:creationId xmlns:a16="http://schemas.microsoft.com/office/drawing/2014/main" id="{7C3C4497-D201-4E2C-A73B-C3E07791995D}"/>
              </a:ext>
            </a:extLst>
          </p:cNvPr>
          <p:cNvSpPr/>
          <p:nvPr/>
        </p:nvSpPr>
        <p:spPr>
          <a:xfrm>
            <a:off x="727792" y="1396380"/>
            <a:ext cx="2659223"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Positieve gezondheid</a:t>
            </a:r>
          </a:p>
        </p:txBody>
      </p:sp>
      <p:sp>
        <p:nvSpPr>
          <p:cNvPr id="10" name="Rechthoek: afgeronde hoeken 9">
            <a:extLst>
              <a:ext uri="{FF2B5EF4-FFF2-40B4-BE49-F238E27FC236}">
                <a16:creationId xmlns:a16="http://schemas.microsoft.com/office/drawing/2014/main" id="{51C9F624-15A9-4C81-84B7-274424E60130}"/>
              </a:ext>
            </a:extLst>
          </p:cNvPr>
          <p:cNvSpPr/>
          <p:nvPr/>
        </p:nvSpPr>
        <p:spPr>
          <a:xfrm>
            <a:off x="4506688" y="685800"/>
            <a:ext cx="1315616" cy="53184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b="1" dirty="0"/>
              <a:t>13 thema’s</a:t>
            </a:r>
          </a:p>
        </p:txBody>
      </p:sp>
      <p:sp>
        <p:nvSpPr>
          <p:cNvPr id="12" name="Rechthoek: afgeronde hoeken 11">
            <a:extLst>
              <a:ext uri="{FF2B5EF4-FFF2-40B4-BE49-F238E27FC236}">
                <a16:creationId xmlns:a16="http://schemas.microsoft.com/office/drawing/2014/main" id="{0FD20EE7-5259-4AD1-BEEC-6ED5C1872E31}"/>
              </a:ext>
            </a:extLst>
          </p:cNvPr>
          <p:cNvSpPr/>
          <p:nvPr/>
        </p:nvSpPr>
        <p:spPr>
          <a:xfrm>
            <a:off x="727790" y="1914418"/>
            <a:ext cx="2659223"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Zingeving</a:t>
            </a:r>
          </a:p>
        </p:txBody>
      </p:sp>
      <p:sp>
        <p:nvSpPr>
          <p:cNvPr id="13" name="Rechthoek: afgeronde hoeken 12">
            <a:extLst>
              <a:ext uri="{FF2B5EF4-FFF2-40B4-BE49-F238E27FC236}">
                <a16:creationId xmlns:a16="http://schemas.microsoft.com/office/drawing/2014/main" id="{A08D2FBA-6E5F-4200-8C20-CA50658A767A}"/>
              </a:ext>
            </a:extLst>
          </p:cNvPr>
          <p:cNvSpPr/>
          <p:nvPr/>
        </p:nvSpPr>
        <p:spPr>
          <a:xfrm>
            <a:off x="727789" y="3428122"/>
            <a:ext cx="2659224"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Dagelijks functioneren</a:t>
            </a:r>
          </a:p>
        </p:txBody>
      </p:sp>
      <p:sp>
        <p:nvSpPr>
          <p:cNvPr id="14" name="Rechthoek: afgeronde hoeken 13">
            <a:extLst>
              <a:ext uri="{FF2B5EF4-FFF2-40B4-BE49-F238E27FC236}">
                <a16:creationId xmlns:a16="http://schemas.microsoft.com/office/drawing/2014/main" id="{02B838BA-8DA7-4DCB-858A-4DF41752631D}"/>
              </a:ext>
            </a:extLst>
          </p:cNvPr>
          <p:cNvSpPr/>
          <p:nvPr/>
        </p:nvSpPr>
        <p:spPr>
          <a:xfrm>
            <a:off x="713792" y="3951801"/>
            <a:ext cx="2659224"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600" dirty="0">
                <a:solidFill>
                  <a:schemeClr val="accent1"/>
                </a:solidFill>
              </a:rPr>
              <a:t>Instelling | Persoonlijkheid</a:t>
            </a:r>
          </a:p>
        </p:txBody>
      </p:sp>
      <p:sp>
        <p:nvSpPr>
          <p:cNvPr id="15" name="Rechthoek: afgeronde hoeken 14">
            <a:extLst>
              <a:ext uri="{FF2B5EF4-FFF2-40B4-BE49-F238E27FC236}">
                <a16:creationId xmlns:a16="http://schemas.microsoft.com/office/drawing/2014/main" id="{B0E86BD0-7202-43F6-9FD4-4E96CF2EF03C}"/>
              </a:ext>
            </a:extLst>
          </p:cNvPr>
          <p:cNvSpPr/>
          <p:nvPr/>
        </p:nvSpPr>
        <p:spPr>
          <a:xfrm>
            <a:off x="727789" y="2436192"/>
            <a:ext cx="2659224"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Voorgeschiedenis</a:t>
            </a:r>
          </a:p>
        </p:txBody>
      </p:sp>
      <p:sp>
        <p:nvSpPr>
          <p:cNvPr id="16" name="Rechthoek: afgeronde hoeken 15">
            <a:extLst>
              <a:ext uri="{FF2B5EF4-FFF2-40B4-BE49-F238E27FC236}">
                <a16:creationId xmlns:a16="http://schemas.microsoft.com/office/drawing/2014/main" id="{D52E05B8-291D-456D-957F-46591C0EF293}"/>
              </a:ext>
            </a:extLst>
          </p:cNvPr>
          <p:cNvSpPr/>
          <p:nvPr/>
        </p:nvSpPr>
        <p:spPr>
          <a:xfrm>
            <a:off x="727789" y="2918085"/>
            <a:ext cx="2659224" cy="417545"/>
          </a:xfrm>
          <a:prstGeom prst="roundRect">
            <a:avLst/>
          </a:prstGeom>
          <a:solidFill>
            <a:schemeClr val="bg1"/>
          </a:solid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Lichaamsfuncties</a:t>
            </a:r>
          </a:p>
        </p:txBody>
      </p:sp>
      <p:sp>
        <p:nvSpPr>
          <p:cNvPr id="17" name="Rechthoek: afgeronde hoeken 16">
            <a:extLst>
              <a:ext uri="{FF2B5EF4-FFF2-40B4-BE49-F238E27FC236}">
                <a16:creationId xmlns:a16="http://schemas.microsoft.com/office/drawing/2014/main" id="{99936F4C-6623-425A-B10A-28C14A4261D2}"/>
              </a:ext>
            </a:extLst>
          </p:cNvPr>
          <p:cNvSpPr/>
          <p:nvPr/>
        </p:nvSpPr>
        <p:spPr>
          <a:xfrm>
            <a:off x="727790" y="4453030"/>
            <a:ext cx="2659223" cy="417545"/>
          </a:xfrm>
          <a:prstGeom prst="roundRect">
            <a:avLst/>
          </a:prstGeom>
          <a:solidFill>
            <a:schemeClr val="bg1"/>
          </a:solid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Kwaliteit van leven</a:t>
            </a:r>
          </a:p>
        </p:txBody>
      </p:sp>
      <p:sp>
        <p:nvSpPr>
          <p:cNvPr id="18" name="Rechthoek: afgeronde hoeken 17">
            <a:extLst>
              <a:ext uri="{FF2B5EF4-FFF2-40B4-BE49-F238E27FC236}">
                <a16:creationId xmlns:a16="http://schemas.microsoft.com/office/drawing/2014/main" id="{375E8872-2A4E-4D5D-AE6E-BDBE7F0ED0F2}"/>
              </a:ext>
            </a:extLst>
          </p:cNvPr>
          <p:cNvSpPr/>
          <p:nvPr/>
        </p:nvSpPr>
        <p:spPr>
          <a:xfrm>
            <a:off x="3470986" y="1396380"/>
            <a:ext cx="2659223"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Mentaal welbevinden</a:t>
            </a:r>
          </a:p>
        </p:txBody>
      </p:sp>
      <p:sp>
        <p:nvSpPr>
          <p:cNvPr id="19" name="Rechthoek: afgeronde hoeken 18">
            <a:extLst>
              <a:ext uri="{FF2B5EF4-FFF2-40B4-BE49-F238E27FC236}">
                <a16:creationId xmlns:a16="http://schemas.microsoft.com/office/drawing/2014/main" id="{2407236C-6DC7-4D19-AC5A-AB9930E9888B}"/>
              </a:ext>
            </a:extLst>
          </p:cNvPr>
          <p:cNvSpPr/>
          <p:nvPr/>
        </p:nvSpPr>
        <p:spPr>
          <a:xfrm>
            <a:off x="3470987" y="1916562"/>
            <a:ext cx="2659224"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Meedoen</a:t>
            </a:r>
          </a:p>
        </p:txBody>
      </p:sp>
      <p:sp>
        <p:nvSpPr>
          <p:cNvPr id="20" name="Rechthoek: afgeronde hoeken 19">
            <a:extLst>
              <a:ext uri="{FF2B5EF4-FFF2-40B4-BE49-F238E27FC236}">
                <a16:creationId xmlns:a16="http://schemas.microsoft.com/office/drawing/2014/main" id="{62C08C03-B428-494E-9EE2-F8C26FE29114}"/>
              </a:ext>
            </a:extLst>
          </p:cNvPr>
          <p:cNvSpPr/>
          <p:nvPr/>
        </p:nvSpPr>
        <p:spPr>
          <a:xfrm>
            <a:off x="3470987" y="2412251"/>
            <a:ext cx="2659224"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Emotie</a:t>
            </a:r>
          </a:p>
        </p:txBody>
      </p:sp>
      <p:sp>
        <p:nvSpPr>
          <p:cNvPr id="21" name="Rechthoek: afgeronde hoeken 20">
            <a:extLst>
              <a:ext uri="{FF2B5EF4-FFF2-40B4-BE49-F238E27FC236}">
                <a16:creationId xmlns:a16="http://schemas.microsoft.com/office/drawing/2014/main" id="{4D07AC6E-BDBB-451E-9A2A-2A4D67632152}"/>
              </a:ext>
            </a:extLst>
          </p:cNvPr>
          <p:cNvSpPr/>
          <p:nvPr/>
        </p:nvSpPr>
        <p:spPr>
          <a:xfrm>
            <a:off x="3470985" y="2907940"/>
            <a:ext cx="2659224" cy="417545"/>
          </a:xfrm>
          <a:prstGeom prst="roundRect">
            <a:avLst/>
          </a:prstGeom>
          <a:no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Zelf gerealiseerd</a:t>
            </a:r>
          </a:p>
        </p:txBody>
      </p:sp>
      <p:sp>
        <p:nvSpPr>
          <p:cNvPr id="22" name="Rechthoek: afgeronde hoeken 21">
            <a:extLst>
              <a:ext uri="{FF2B5EF4-FFF2-40B4-BE49-F238E27FC236}">
                <a16:creationId xmlns:a16="http://schemas.microsoft.com/office/drawing/2014/main" id="{51A6F30A-5B34-4B0E-90A2-739DEC0ACCA4}"/>
              </a:ext>
            </a:extLst>
          </p:cNvPr>
          <p:cNvSpPr/>
          <p:nvPr/>
        </p:nvSpPr>
        <p:spPr>
          <a:xfrm>
            <a:off x="3470985" y="3428122"/>
            <a:ext cx="2659224" cy="417545"/>
          </a:xfrm>
          <a:prstGeom prst="roundRect">
            <a:avLst/>
          </a:prstGeom>
          <a:solidFill>
            <a:schemeClr val="bg1"/>
          </a:solid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Informatie</a:t>
            </a:r>
          </a:p>
        </p:txBody>
      </p:sp>
      <p:sp>
        <p:nvSpPr>
          <p:cNvPr id="29" name="Rechthoek: afgeronde hoeken 28">
            <a:extLst>
              <a:ext uri="{FF2B5EF4-FFF2-40B4-BE49-F238E27FC236}">
                <a16:creationId xmlns:a16="http://schemas.microsoft.com/office/drawing/2014/main" id="{863D7E3F-F607-4302-BCFC-11EE0495C139}"/>
              </a:ext>
            </a:extLst>
          </p:cNvPr>
          <p:cNvSpPr/>
          <p:nvPr/>
        </p:nvSpPr>
        <p:spPr>
          <a:xfrm>
            <a:off x="3470985" y="3951801"/>
            <a:ext cx="2659224" cy="417545"/>
          </a:xfrm>
          <a:prstGeom prst="roundRect">
            <a:avLst/>
          </a:prstGeom>
          <a:solidFill>
            <a:schemeClr val="bg1"/>
          </a:solidFill>
          <a:ln w="190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a:solidFill>
                  <a:schemeClr val="accent1"/>
                </a:solidFill>
              </a:rPr>
              <a:t>Zorg</a:t>
            </a:r>
          </a:p>
        </p:txBody>
      </p:sp>
    </p:spTree>
    <p:extLst>
      <p:ext uri="{BB962C8B-B14F-4D97-AF65-F5344CB8AC3E}">
        <p14:creationId xmlns:p14="http://schemas.microsoft.com/office/powerpoint/2010/main" val="3788937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8DE8-D826-416F-BBAD-B6B42161997B}"/>
              </a:ext>
            </a:extLst>
          </p:cNvPr>
          <p:cNvSpPr>
            <a:spLocks noGrp="1"/>
          </p:cNvSpPr>
          <p:nvPr>
            <p:ph type="title"/>
          </p:nvPr>
        </p:nvSpPr>
        <p:spPr/>
        <p:txBody>
          <a:bodyPr/>
          <a:lstStyle/>
          <a:p>
            <a:r>
              <a:rPr lang="nl-NL" dirty="0"/>
              <a:t>Kwaliteit van leven </a:t>
            </a:r>
          </a:p>
        </p:txBody>
      </p:sp>
      <p:sp>
        <p:nvSpPr>
          <p:cNvPr id="4" name="Rechthoek: afgeronde hoeken 3">
            <a:extLst>
              <a:ext uri="{FF2B5EF4-FFF2-40B4-BE49-F238E27FC236}">
                <a16:creationId xmlns:a16="http://schemas.microsoft.com/office/drawing/2014/main" id="{8F8D7360-4521-42E9-9F72-103C2EDD4910}"/>
              </a:ext>
            </a:extLst>
          </p:cNvPr>
          <p:cNvSpPr/>
          <p:nvPr/>
        </p:nvSpPr>
        <p:spPr>
          <a:xfrm>
            <a:off x="6032241" y="621463"/>
            <a:ext cx="434259"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15</a:t>
            </a:r>
          </a:p>
        </p:txBody>
      </p:sp>
      <p:sp>
        <p:nvSpPr>
          <p:cNvPr id="5" name="Tekstvak 4">
            <a:extLst>
              <a:ext uri="{FF2B5EF4-FFF2-40B4-BE49-F238E27FC236}">
                <a16:creationId xmlns:a16="http://schemas.microsoft.com/office/drawing/2014/main" id="{67D5F0DB-BD02-4794-B500-EBC07252D062}"/>
              </a:ext>
            </a:extLst>
          </p:cNvPr>
          <p:cNvSpPr txBox="1"/>
          <p:nvPr/>
        </p:nvSpPr>
        <p:spPr>
          <a:xfrm>
            <a:off x="391500" y="1343608"/>
            <a:ext cx="6606459" cy="2862322"/>
          </a:xfrm>
          <a:prstGeom prst="rect">
            <a:avLst/>
          </a:prstGeom>
          <a:noFill/>
        </p:spPr>
        <p:txBody>
          <a:bodyPr wrap="square" rtlCol="0">
            <a:spAutoFit/>
          </a:bodyPr>
          <a:lstStyle/>
          <a:p>
            <a:r>
              <a:rPr lang="nl-NL" sz="1500" dirty="0"/>
              <a:t>Algemeen: </a:t>
            </a:r>
            <a:r>
              <a:rPr lang="nl-NL" sz="1500" b="1" dirty="0"/>
              <a:t>Hoge scores [4-10]</a:t>
            </a:r>
          </a:p>
          <a:p>
            <a:endParaRPr lang="nl-NL" sz="1500" b="1" dirty="0"/>
          </a:p>
          <a:p>
            <a:r>
              <a:rPr lang="nl-NL" sz="1500" u="sng" dirty="0"/>
              <a:t>Beïnvloeding door:</a:t>
            </a:r>
          </a:p>
          <a:p>
            <a:pPr marL="257175" indent="-257175">
              <a:buFont typeface="Arial" panose="020B0604020202020204" pitchFamily="34" charset="0"/>
              <a:buChar char="•"/>
            </a:pPr>
            <a:r>
              <a:rPr lang="nl-NL" sz="1500" b="1" dirty="0"/>
              <a:t>Steun en begrip van omgeving</a:t>
            </a:r>
          </a:p>
          <a:p>
            <a:r>
              <a:rPr lang="nl-NL" sz="1500" b="1" i="1" dirty="0">
                <a:sym typeface="Wingdings" panose="05000000000000000000" pitchFamily="2" charset="2"/>
              </a:rPr>
              <a:t>       </a:t>
            </a:r>
            <a:endParaRPr lang="nl-NL" sz="1500" i="1" dirty="0">
              <a:sym typeface="Wingdings" panose="05000000000000000000" pitchFamily="2" charset="2"/>
            </a:endParaRPr>
          </a:p>
          <a:p>
            <a:pPr marL="257175" indent="-257175">
              <a:buFont typeface="Arial" panose="020B0604020202020204" pitchFamily="34" charset="0"/>
              <a:buChar char="•"/>
            </a:pPr>
            <a:r>
              <a:rPr lang="nl-NL" sz="1500" b="1" dirty="0"/>
              <a:t>aHUS staat groei niet in de weg</a:t>
            </a:r>
          </a:p>
          <a:p>
            <a:r>
              <a:rPr lang="nl-NL" sz="1500" i="1" dirty="0"/>
              <a:t>      </a:t>
            </a:r>
            <a:endParaRPr lang="nl-NL" sz="1500" b="1" dirty="0"/>
          </a:p>
          <a:p>
            <a:pPr lvl="1"/>
            <a:endParaRPr lang="nl-NL" sz="1500" i="1" dirty="0"/>
          </a:p>
          <a:p>
            <a:endParaRPr lang="nl-NL" sz="1500" b="1" dirty="0"/>
          </a:p>
          <a:p>
            <a:pPr lvl="1"/>
            <a:endParaRPr lang="nl-NL" sz="1500" dirty="0"/>
          </a:p>
          <a:p>
            <a:pPr lvl="1"/>
            <a:endParaRPr lang="nl-NL" sz="1500" i="1" dirty="0"/>
          </a:p>
          <a:p>
            <a:pPr marL="257175" indent="-257175">
              <a:buFont typeface="Arial" panose="020B0604020202020204" pitchFamily="34" charset="0"/>
              <a:buChar char="•"/>
            </a:pPr>
            <a:endParaRPr lang="nl-NL" sz="1500" i="1" dirty="0"/>
          </a:p>
        </p:txBody>
      </p:sp>
      <p:pic>
        <p:nvPicPr>
          <p:cNvPr id="6" name="Afbeelding 5">
            <a:extLst>
              <a:ext uri="{FF2B5EF4-FFF2-40B4-BE49-F238E27FC236}">
                <a16:creationId xmlns:a16="http://schemas.microsoft.com/office/drawing/2014/main" id="{EF66CF17-BD2A-4DF2-917F-62310C5E2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111"/>
            <a:ext cx="6858000" cy="4849279"/>
          </a:xfrm>
          <a:prstGeom prst="rect">
            <a:avLst/>
          </a:prstGeom>
        </p:spPr>
      </p:pic>
      <p:sp>
        <p:nvSpPr>
          <p:cNvPr id="7" name="Rechthoek 6">
            <a:extLst>
              <a:ext uri="{FF2B5EF4-FFF2-40B4-BE49-F238E27FC236}">
                <a16:creationId xmlns:a16="http://schemas.microsoft.com/office/drawing/2014/main" id="{45D7EBC4-491F-43F5-886D-96EFA68E677C}"/>
              </a:ext>
            </a:extLst>
          </p:cNvPr>
          <p:cNvSpPr/>
          <p:nvPr/>
        </p:nvSpPr>
        <p:spPr>
          <a:xfrm>
            <a:off x="4618654" y="1153309"/>
            <a:ext cx="2141375" cy="11964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293561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8DE8-D826-416F-BBAD-B6B42161997B}"/>
              </a:ext>
            </a:extLst>
          </p:cNvPr>
          <p:cNvSpPr>
            <a:spLocks noGrp="1"/>
          </p:cNvSpPr>
          <p:nvPr>
            <p:ph type="title"/>
          </p:nvPr>
        </p:nvSpPr>
        <p:spPr>
          <a:xfrm>
            <a:off x="452460" y="619908"/>
            <a:ext cx="6075000" cy="533400"/>
          </a:xfrm>
        </p:spPr>
        <p:txBody>
          <a:bodyPr/>
          <a:lstStyle/>
          <a:p>
            <a:r>
              <a:rPr lang="nl-NL" dirty="0"/>
              <a:t>Mentaal welbevinden</a:t>
            </a:r>
          </a:p>
        </p:txBody>
      </p:sp>
      <p:sp>
        <p:nvSpPr>
          <p:cNvPr id="4" name="Rechthoek: afgeronde hoeken 3">
            <a:extLst>
              <a:ext uri="{FF2B5EF4-FFF2-40B4-BE49-F238E27FC236}">
                <a16:creationId xmlns:a16="http://schemas.microsoft.com/office/drawing/2014/main" id="{8F8D7360-4521-42E9-9F72-103C2EDD4910}"/>
              </a:ext>
            </a:extLst>
          </p:cNvPr>
          <p:cNvSpPr/>
          <p:nvPr/>
        </p:nvSpPr>
        <p:spPr>
          <a:xfrm>
            <a:off x="5850294" y="621463"/>
            <a:ext cx="616206" cy="531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117</a:t>
            </a:r>
          </a:p>
        </p:txBody>
      </p:sp>
      <p:sp useBgFill="1">
        <p:nvSpPr>
          <p:cNvPr id="5" name="Tekstvak 4">
            <a:extLst>
              <a:ext uri="{FF2B5EF4-FFF2-40B4-BE49-F238E27FC236}">
                <a16:creationId xmlns:a16="http://schemas.microsoft.com/office/drawing/2014/main" id="{67D5F0DB-BD02-4794-B500-EBC07252D062}"/>
              </a:ext>
            </a:extLst>
          </p:cNvPr>
          <p:cNvSpPr txBox="1"/>
          <p:nvPr/>
        </p:nvSpPr>
        <p:spPr>
          <a:xfrm>
            <a:off x="324444" y="1447241"/>
            <a:ext cx="6606459" cy="3554819"/>
          </a:xfrm>
          <a:prstGeom prst="rect">
            <a:avLst/>
          </a:prstGeom>
        </p:spPr>
        <p:txBody>
          <a:bodyPr wrap="square" rtlCol="0">
            <a:spAutoFit/>
          </a:bodyPr>
          <a:lstStyle/>
          <a:p>
            <a:r>
              <a:rPr lang="nl-NL" sz="1500" dirty="0"/>
              <a:t>Algemeen: </a:t>
            </a:r>
            <a:r>
              <a:rPr lang="nl-NL" sz="1500" b="1" dirty="0"/>
              <a:t>Hoge scores [7-9]</a:t>
            </a:r>
          </a:p>
          <a:p>
            <a:endParaRPr lang="nl-NL" sz="1500" b="1" dirty="0"/>
          </a:p>
          <a:p>
            <a:r>
              <a:rPr lang="nl-NL" sz="1500" u="sng" dirty="0"/>
              <a:t>Beïnvloeding door:</a:t>
            </a:r>
          </a:p>
          <a:p>
            <a:pPr marL="257175" indent="-257175">
              <a:buFont typeface="Arial" panose="020B0604020202020204" pitchFamily="34" charset="0"/>
              <a:buChar char="•"/>
            </a:pPr>
            <a:r>
              <a:rPr lang="nl-NL" sz="1500" b="1" dirty="0"/>
              <a:t>Impact aHUS op leven</a:t>
            </a:r>
          </a:p>
          <a:p>
            <a:pPr lvl="1"/>
            <a:r>
              <a:rPr lang="nl-NL" sz="1500" i="1" dirty="0"/>
              <a:t>Traumatische ervaring voor patiënt, partner, ouders én kinderen</a:t>
            </a:r>
          </a:p>
          <a:p>
            <a:pPr lvl="1"/>
            <a:r>
              <a:rPr lang="nl-NL" sz="1500" i="1" dirty="0"/>
              <a:t>Wisselend beloop van aHUS (geeft onveilig gevoel bij o.a. kinderen)</a:t>
            </a:r>
          </a:p>
          <a:p>
            <a:pPr lvl="1"/>
            <a:r>
              <a:rPr lang="nl-NL" sz="1500" i="1" dirty="0"/>
              <a:t>Nooit beperkingen ervan in het leven ervaren</a:t>
            </a:r>
          </a:p>
          <a:p>
            <a:pPr lvl="1"/>
            <a:r>
              <a:rPr lang="nl-NL" sz="1500" i="1" dirty="0"/>
              <a:t>Grote impact voor partners/gezinsleden (o.a. huishouden, zorg)</a:t>
            </a:r>
          </a:p>
          <a:p>
            <a:r>
              <a:rPr lang="nl-NL" sz="1500" b="1" i="1" dirty="0">
                <a:sym typeface="Wingdings" panose="05000000000000000000" pitchFamily="2" charset="2"/>
              </a:rPr>
              <a:t>       </a:t>
            </a:r>
            <a:endParaRPr lang="nl-NL" sz="1500" i="1" dirty="0">
              <a:sym typeface="Wingdings" panose="05000000000000000000" pitchFamily="2" charset="2"/>
            </a:endParaRPr>
          </a:p>
          <a:p>
            <a:r>
              <a:rPr lang="nl-NL" sz="1500" i="1" dirty="0"/>
              <a:t>      </a:t>
            </a:r>
            <a:endParaRPr lang="nl-NL" sz="1500" b="1" dirty="0"/>
          </a:p>
          <a:p>
            <a:pPr lvl="1"/>
            <a:endParaRPr lang="nl-NL" sz="1500" i="1" dirty="0"/>
          </a:p>
          <a:p>
            <a:endParaRPr lang="nl-NL" sz="1500" b="1" dirty="0"/>
          </a:p>
          <a:p>
            <a:pPr lvl="1"/>
            <a:endParaRPr lang="nl-NL" sz="1500" dirty="0"/>
          </a:p>
          <a:p>
            <a:pPr lvl="1"/>
            <a:endParaRPr lang="nl-NL" sz="1500" i="1" dirty="0"/>
          </a:p>
          <a:p>
            <a:pPr marL="257175" indent="-257175">
              <a:buFont typeface="Arial" panose="020B0604020202020204" pitchFamily="34" charset="0"/>
              <a:buChar char="•"/>
            </a:pPr>
            <a:endParaRPr lang="nl-NL" sz="1500" i="1" dirty="0"/>
          </a:p>
        </p:txBody>
      </p:sp>
      <p:sp useBgFill="1">
        <p:nvSpPr>
          <p:cNvPr id="6" name="Tekstvak 5">
            <a:extLst>
              <a:ext uri="{FF2B5EF4-FFF2-40B4-BE49-F238E27FC236}">
                <a16:creationId xmlns:a16="http://schemas.microsoft.com/office/drawing/2014/main" id="{1A556489-48A2-4CDC-AF78-D8B9645E7C93}"/>
              </a:ext>
            </a:extLst>
          </p:cNvPr>
          <p:cNvSpPr txBox="1"/>
          <p:nvPr/>
        </p:nvSpPr>
        <p:spPr>
          <a:xfrm>
            <a:off x="176785" y="3355208"/>
            <a:ext cx="6289715" cy="1477328"/>
          </a:xfrm>
          <a:prstGeom prst="rect">
            <a:avLst/>
          </a:prstGeom>
        </p:spPr>
        <p:txBody>
          <a:bodyPr wrap="square" rtlCol="0">
            <a:spAutoFit/>
          </a:bodyPr>
          <a:lstStyle/>
          <a:p>
            <a:endParaRPr lang="nl-NL" sz="1500" b="1" dirty="0"/>
          </a:p>
          <a:p>
            <a:pPr lvl="1"/>
            <a:r>
              <a:rPr lang="nl-NL" sz="1500" b="1" i="1" dirty="0">
                <a:solidFill>
                  <a:schemeClr val="accent1"/>
                </a:solidFill>
              </a:rPr>
              <a:t>‘Onvoorspelbaar ziektebeeld geeft onzekerheid en gebrek aan controle. Het vraagt continue alertheid en gaat vaak gepaard met onbegrip van anderen’</a:t>
            </a:r>
            <a:endParaRPr lang="nl-NL" sz="1500" dirty="0"/>
          </a:p>
          <a:p>
            <a:pPr lvl="1"/>
            <a:endParaRPr lang="nl-NL" sz="1500" i="1" dirty="0"/>
          </a:p>
          <a:p>
            <a:pPr marL="257175" indent="-257175">
              <a:buFont typeface="Arial" panose="020B0604020202020204" pitchFamily="34" charset="0"/>
              <a:buChar char="•"/>
            </a:pPr>
            <a:endParaRPr lang="nl-NL" sz="1500" i="1" dirty="0"/>
          </a:p>
        </p:txBody>
      </p:sp>
    </p:spTree>
    <p:extLst>
      <p:ext uri="{BB962C8B-B14F-4D97-AF65-F5344CB8AC3E}">
        <p14:creationId xmlns:p14="http://schemas.microsoft.com/office/powerpoint/2010/main" val="4272222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8DE8-D826-416F-BBAD-B6B42161997B}"/>
              </a:ext>
            </a:extLst>
          </p:cNvPr>
          <p:cNvSpPr>
            <a:spLocks noGrp="1"/>
          </p:cNvSpPr>
          <p:nvPr>
            <p:ph type="title"/>
          </p:nvPr>
        </p:nvSpPr>
        <p:spPr>
          <a:xfrm>
            <a:off x="391500" y="545296"/>
            <a:ext cx="6075000" cy="533400"/>
          </a:xfrm>
        </p:spPr>
        <p:txBody>
          <a:bodyPr/>
          <a:lstStyle/>
          <a:p>
            <a:r>
              <a:rPr lang="nl-NL" dirty="0"/>
              <a:t>Mentaal welbevinden | Onbegrip</a:t>
            </a:r>
          </a:p>
        </p:txBody>
      </p:sp>
      <p:sp>
        <p:nvSpPr>
          <p:cNvPr id="5" name="Tekstvak 4">
            <a:extLst>
              <a:ext uri="{FF2B5EF4-FFF2-40B4-BE49-F238E27FC236}">
                <a16:creationId xmlns:a16="http://schemas.microsoft.com/office/drawing/2014/main" id="{67D5F0DB-BD02-4794-B500-EBC07252D062}"/>
              </a:ext>
            </a:extLst>
          </p:cNvPr>
          <p:cNvSpPr txBox="1"/>
          <p:nvPr/>
        </p:nvSpPr>
        <p:spPr>
          <a:xfrm>
            <a:off x="391501" y="1285104"/>
            <a:ext cx="5905391" cy="2631490"/>
          </a:xfrm>
          <a:prstGeom prst="rect">
            <a:avLst/>
          </a:prstGeom>
          <a:solidFill>
            <a:schemeClr val="bg1"/>
          </a:solidFill>
        </p:spPr>
        <p:txBody>
          <a:bodyPr wrap="square" rtlCol="0">
            <a:spAutoFit/>
          </a:bodyPr>
          <a:lstStyle/>
          <a:p>
            <a:r>
              <a:rPr lang="nl-NL" sz="1500" b="1" dirty="0">
                <a:solidFill>
                  <a:schemeClr val="accent1"/>
                </a:solidFill>
              </a:rPr>
              <a:t>‘Onbekendheid over aHUS geeft onbegrip’</a:t>
            </a:r>
          </a:p>
          <a:p>
            <a:r>
              <a:rPr lang="nl-NL" sz="1500" b="1" dirty="0"/>
              <a:t>	</a:t>
            </a:r>
            <a:r>
              <a:rPr lang="nl-NL" sz="1500" i="1" dirty="0"/>
              <a:t>Uitleg aan anderen geeft meer begrip (bijv. spreekbeurt)</a:t>
            </a:r>
          </a:p>
          <a:p>
            <a:r>
              <a:rPr lang="nl-NL" sz="1500" b="1" i="1" dirty="0"/>
              <a:t>	</a:t>
            </a:r>
            <a:r>
              <a:rPr lang="nl-NL" sz="1500" i="1" dirty="0"/>
              <a:t>Verbetering in begrip na persoonlijke gesprekken</a:t>
            </a:r>
            <a:r>
              <a:rPr lang="nl-NL" sz="1500" b="1" i="1" dirty="0"/>
              <a:t>	</a:t>
            </a:r>
            <a:endParaRPr lang="nl-NL" sz="1500" b="1" dirty="0"/>
          </a:p>
          <a:p>
            <a:r>
              <a:rPr lang="nl-NL" sz="1500" b="1" i="1" dirty="0">
                <a:solidFill>
                  <a:schemeClr val="accent1"/>
                </a:solidFill>
              </a:rPr>
              <a:t>‘Er is onbegrip bij anderen omdat aan de buitenkant niet te zien is dat iemand ziek is’</a:t>
            </a:r>
            <a:endParaRPr lang="nl-NL" sz="1500" dirty="0">
              <a:solidFill>
                <a:schemeClr val="accent1"/>
              </a:solidFill>
            </a:endParaRPr>
          </a:p>
          <a:p>
            <a:pPr lvl="1"/>
            <a:endParaRPr lang="nl-NL" sz="1500" i="1" dirty="0"/>
          </a:p>
          <a:p>
            <a:r>
              <a:rPr lang="nl-NL" sz="1500" u="sng" dirty="0"/>
              <a:t>Begrip en steun gewenst van:</a:t>
            </a:r>
          </a:p>
          <a:p>
            <a:r>
              <a:rPr lang="nl-NL" sz="1500" dirty="0"/>
              <a:t>Privé (gezin/partner), familie, vrienden, collega’s, zorgverleners, scholen, instellingen, organisaties, werkgever, sportvereniging</a:t>
            </a:r>
          </a:p>
          <a:p>
            <a:endParaRPr lang="nl-NL" sz="1500" dirty="0"/>
          </a:p>
          <a:p>
            <a:endParaRPr lang="nl-NL" sz="1500" dirty="0"/>
          </a:p>
        </p:txBody>
      </p:sp>
      <p:sp>
        <p:nvSpPr>
          <p:cNvPr id="6" name="Pijl: rechts 5">
            <a:extLst>
              <a:ext uri="{FF2B5EF4-FFF2-40B4-BE49-F238E27FC236}">
                <a16:creationId xmlns:a16="http://schemas.microsoft.com/office/drawing/2014/main" id="{7E05920A-093A-4619-9216-275365D6591F}"/>
              </a:ext>
            </a:extLst>
          </p:cNvPr>
          <p:cNvSpPr/>
          <p:nvPr/>
        </p:nvSpPr>
        <p:spPr>
          <a:xfrm>
            <a:off x="517850" y="4016830"/>
            <a:ext cx="643812" cy="229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itel 1">
            <a:extLst>
              <a:ext uri="{FF2B5EF4-FFF2-40B4-BE49-F238E27FC236}">
                <a16:creationId xmlns:a16="http://schemas.microsoft.com/office/drawing/2014/main" id="{9135D5B4-0190-40F0-9A82-1231140930A6}"/>
              </a:ext>
            </a:extLst>
          </p:cNvPr>
          <p:cNvSpPr txBox="1">
            <a:spLocks/>
          </p:cNvSpPr>
          <p:nvPr/>
        </p:nvSpPr>
        <p:spPr>
          <a:xfrm>
            <a:off x="1288011" y="3931454"/>
            <a:ext cx="6075000" cy="40005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sz="1800" dirty="0"/>
              <a:t>Informatie | Kennis vergroten</a:t>
            </a:r>
          </a:p>
        </p:txBody>
      </p:sp>
    </p:spTree>
    <p:extLst>
      <p:ext uri="{BB962C8B-B14F-4D97-AF65-F5344CB8AC3E}">
        <p14:creationId xmlns:p14="http://schemas.microsoft.com/office/powerpoint/2010/main" val="309922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8DE8-D826-416F-BBAD-B6B42161997B}"/>
              </a:ext>
            </a:extLst>
          </p:cNvPr>
          <p:cNvSpPr>
            <a:spLocks noGrp="1"/>
          </p:cNvSpPr>
          <p:nvPr>
            <p:ph type="title"/>
          </p:nvPr>
        </p:nvSpPr>
        <p:spPr/>
        <p:txBody>
          <a:bodyPr/>
          <a:lstStyle/>
          <a:p>
            <a:r>
              <a:rPr lang="nl-NL" dirty="0"/>
              <a:t>Informatie</a:t>
            </a:r>
          </a:p>
        </p:txBody>
      </p:sp>
      <p:sp>
        <p:nvSpPr>
          <p:cNvPr id="5" name="Tekstvak 4">
            <a:extLst>
              <a:ext uri="{FF2B5EF4-FFF2-40B4-BE49-F238E27FC236}">
                <a16:creationId xmlns:a16="http://schemas.microsoft.com/office/drawing/2014/main" id="{67D5F0DB-BD02-4794-B500-EBC07252D062}"/>
              </a:ext>
            </a:extLst>
          </p:cNvPr>
          <p:cNvSpPr txBox="1"/>
          <p:nvPr/>
        </p:nvSpPr>
        <p:spPr>
          <a:xfrm>
            <a:off x="391500" y="1343608"/>
            <a:ext cx="6075000" cy="3093154"/>
          </a:xfrm>
          <a:prstGeom prst="rect">
            <a:avLst/>
          </a:prstGeom>
          <a:solidFill>
            <a:schemeClr val="bg1"/>
          </a:solidFill>
        </p:spPr>
        <p:txBody>
          <a:bodyPr wrap="square" rtlCol="0">
            <a:spAutoFit/>
          </a:bodyPr>
          <a:lstStyle/>
          <a:p>
            <a:r>
              <a:rPr lang="nl-NL" sz="1500" b="1" i="1" dirty="0">
                <a:solidFill>
                  <a:schemeClr val="accent1"/>
                </a:solidFill>
              </a:rPr>
              <a:t>‘Geïnformeerd zijn geeft gevoel van regie’</a:t>
            </a:r>
          </a:p>
          <a:p>
            <a:endParaRPr lang="nl-NL" sz="1500" b="1" i="1" dirty="0">
              <a:solidFill>
                <a:schemeClr val="accent1"/>
              </a:solidFill>
            </a:endParaRPr>
          </a:p>
          <a:p>
            <a:r>
              <a:rPr lang="nl-NL" sz="1500" b="1" i="1" dirty="0">
                <a:solidFill>
                  <a:schemeClr val="accent1"/>
                </a:solidFill>
              </a:rPr>
              <a:t>‘Gebrek aan informatie maakt onzeker’</a:t>
            </a:r>
          </a:p>
          <a:p>
            <a:endParaRPr lang="nl-NL" sz="1500" b="1" i="1" dirty="0">
              <a:solidFill>
                <a:schemeClr val="accent1"/>
              </a:solidFill>
            </a:endParaRPr>
          </a:p>
          <a:p>
            <a:r>
              <a:rPr lang="nl-NL" sz="1500" b="1" i="1" dirty="0">
                <a:solidFill>
                  <a:schemeClr val="accent1"/>
                </a:solidFill>
              </a:rPr>
              <a:t>‘Betere informatie helpt in aangaan van het gesprek met de arts’ </a:t>
            </a:r>
          </a:p>
          <a:p>
            <a:endParaRPr lang="nl-NL" sz="1500" b="1" i="1" dirty="0">
              <a:solidFill>
                <a:schemeClr val="accent1"/>
              </a:solidFill>
            </a:endParaRPr>
          </a:p>
          <a:p>
            <a:r>
              <a:rPr lang="nl-NL" sz="1500" b="1" i="1" dirty="0">
                <a:solidFill>
                  <a:schemeClr val="accent1"/>
                </a:solidFill>
              </a:rPr>
              <a:t>‘Meer/betere informatie zorgt voor meer begrip van de omgeving’</a:t>
            </a:r>
          </a:p>
          <a:p>
            <a:endParaRPr lang="nl-NL" sz="1500" b="1" i="1" dirty="0">
              <a:solidFill>
                <a:schemeClr val="accent1"/>
              </a:solidFill>
            </a:endParaRPr>
          </a:p>
          <a:p>
            <a:r>
              <a:rPr lang="nl-NL" sz="1500" b="1" i="1" dirty="0">
                <a:solidFill>
                  <a:schemeClr val="accent1"/>
                </a:solidFill>
              </a:rPr>
              <a:t>‘Meer informatie, meer begrip en minder eenzaamheid’</a:t>
            </a:r>
            <a:endParaRPr lang="nl-NL" sz="1500" i="1" dirty="0">
              <a:sym typeface="Wingdings" panose="05000000000000000000" pitchFamily="2" charset="2"/>
            </a:endParaRPr>
          </a:p>
          <a:p>
            <a:r>
              <a:rPr lang="nl-NL" sz="1500" i="1" dirty="0"/>
              <a:t>     </a:t>
            </a:r>
            <a:endParaRPr lang="nl-NL" sz="1500" b="1" dirty="0"/>
          </a:p>
          <a:p>
            <a:pPr lvl="1"/>
            <a:endParaRPr lang="nl-NL" sz="1500" dirty="0"/>
          </a:p>
          <a:p>
            <a:pPr lvl="1"/>
            <a:endParaRPr lang="nl-NL" sz="1500" i="1" dirty="0"/>
          </a:p>
          <a:p>
            <a:pPr marL="257175" indent="-257175">
              <a:buFont typeface="Arial" panose="020B0604020202020204" pitchFamily="34" charset="0"/>
              <a:buChar char="•"/>
            </a:pPr>
            <a:endParaRPr lang="nl-NL" sz="1500" i="1" dirty="0"/>
          </a:p>
        </p:txBody>
      </p:sp>
    </p:spTree>
    <p:extLst>
      <p:ext uri="{BB962C8B-B14F-4D97-AF65-F5344CB8AC3E}">
        <p14:creationId xmlns:p14="http://schemas.microsoft.com/office/powerpoint/2010/main" val="1255763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8D785-928E-471E-BEBE-AAD4CB68B39C}"/>
              </a:ext>
            </a:extLst>
          </p:cNvPr>
          <p:cNvSpPr>
            <a:spLocks noGrp="1"/>
          </p:cNvSpPr>
          <p:nvPr>
            <p:ph type="title"/>
          </p:nvPr>
        </p:nvSpPr>
        <p:spPr/>
        <p:txBody>
          <a:bodyPr/>
          <a:lstStyle/>
          <a:p>
            <a:r>
              <a:rPr lang="nl-NL" dirty="0"/>
              <a:t>Conclusie</a:t>
            </a:r>
          </a:p>
        </p:txBody>
      </p:sp>
      <p:sp>
        <p:nvSpPr>
          <p:cNvPr id="4" name="Tekstvak 3">
            <a:extLst>
              <a:ext uri="{FF2B5EF4-FFF2-40B4-BE49-F238E27FC236}">
                <a16:creationId xmlns:a16="http://schemas.microsoft.com/office/drawing/2014/main" id="{3EB91692-E5C9-45D9-9BE1-602BFA935FE6}"/>
              </a:ext>
            </a:extLst>
          </p:cNvPr>
          <p:cNvSpPr txBox="1"/>
          <p:nvPr/>
        </p:nvSpPr>
        <p:spPr>
          <a:xfrm>
            <a:off x="391500" y="1204754"/>
            <a:ext cx="6075000" cy="3831818"/>
          </a:xfrm>
          <a:prstGeom prst="rect">
            <a:avLst/>
          </a:prstGeom>
          <a:noFill/>
        </p:spPr>
        <p:txBody>
          <a:bodyPr wrap="square" rtlCol="0">
            <a:spAutoFit/>
          </a:bodyPr>
          <a:lstStyle/>
          <a:p>
            <a:r>
              <a:rPr lang="nl-NL" sz="1350" b="1" dirty="0">
                <a:sym typeface="Wingdings" panose="05000000000000000000" pitchFamily="2" charset="2"/>
              </a:rPr>
              <a:t>Impact aHUS op leven (van patiënt en familieleden) groot</a:t>
            </a:r>
          </a:p>
          <a:p>
            <a:pPr marL="557213" lvl="1" indent="-214313">
              <a:buFont typeface="Arial" panose="020B0604020202020204" pitchFamily="34" charset="0"/>
              <a:buChar char="•"/>
            </a:pPr>
            <a:r>
              <a:rPr lang="nl-NL" sz="1350" dirty="0">
                <a:sym typeface="Wingdings" panose="05000000000000000000" pitchFamily="2" charset="2"/>
              </a:rPr>
              <a:t>Verwerking</a:t>
            </a:r>
          </a:p>
          <a:p>
            <a:pPr marL="557213" lvl="1" indent="-214313">
              <a:buFont typeface="Arial" panose="020B0604020202020204" pitchFamily="34" charset="0"/>
              <a:buChar char="•"/>
            </a:pPr>
            <a:r>
              <a:rPr lang="nl-NL" sz="1350" dirty="0">
                <a:sym typeface="Wingdings" panose="05000000000000000000" pitchFamily="2" charset="2"/>
              </a:rPr>
              <a:t>Acceptatie</a:t>
            </a:r>
          </a:p>
          <a:p>
            <a:pPr marL="900113" lvl="2" indent="-214313">
              <a:buFont typeface="Arial" panose="020B0604020202020204" pitchFamily="34" charset="0"/>
              <a:buChar char="•"/>
            </a:pPr>
            <a:r>
              <a:rPr lang="nl-NL" sz="1350" dirty="0">
                <a:sym typeface="Wingdings" panose="05000000000000000000" pitchFamily="2" charset="2"/>
              </a:rPr>
              <a:t>Zelf gerealiseerd: (psychologische)hulp</a:t>
            </a:r>
          </a:p>
          <a:p>
            <a:pPr lvl="3"/>
            <a:r>
              <a:rPr lang="nl-NL" sz="1350" i="1" dirty="0">
                <a:sym typeface="Wingdings" panose="05000000000000000000" pitchFamily="2" charset="2"/>
              </a:rPr>
              <a:t>Vaak pas na periode van crisis…</a:t>
            </a:r>
          </a:p>
          <a:p>
            <a:endParaRPr lang="nl-NL" sz="1350" dirty="0">
              <a:sym typeface="Wingdings" panose="05000000000000000000" pitchFamily="2" charset="2"/>
            </a:endParaRPr>
          </a:p>
          <a:p>
            <a:r>
              <a:rPr lang="nl-NL" sz="1350" b="1" dirty="0">
                <a:sym typeface="Wingdings" panose="05000000000000000000" pitchFamily="2" charset="2"/>
              </a:rPr>
              <a:t>Begrip | Steun</a:t>
            </a:r>
          </a:p>
          <a:p>
            <a:pPr marL="557213" lvl="1" indent="-214313">
              <a:buFont typeface="Arial" panose="020B0604020202020204" pitchFamily="34" charset="0"/>
              <a:buChar char="•"/>
            </a:pPr>
            <a:r>
              <a:rPr lang="nl-NL" sz="1350" dirty="0">
                <a:sym typeface="Wingdings" panose="05000000000000000000" pitchFamily="2" charset="2"/>
              </a:rPr>
              <a:t>Proberen zelf te realiseren met informatie | kennis van omgeving</a:t>
            </a:r>
          </a:p>
          <a:p>
            <a:endParaRPr lang="nl-NL" sz="1350" dirty="0">
              <a:sym typeface="Wingdings" panose="05000000000000000000" pitchFamily="2" charset="2"/>
            </a:endParaRPr>
          </a:p>
          <a:p>
            <a:r>
              <a:rPr lang="nl-NL" sz="1350" b="1" dirty="0">
                <a:sym typeface="Wingdings" panose="05000000000000000000" pitchFamily="2" charset="2"/>
              </a:rPr>
              <a:t>Meedoen</a:t>
            </a:r>
          </a:p>
          <a:p>
            <a:pPr marL="557213" lvl="1" indent="-214313">
              <a:buFont typeface="Arial" panose="020B0604020202020204" pitchFamily="34" charset="0"/>
              <a:buChar char="•"/>
            </a:pPr>
            <a:r>
              <a:rPr lang="nl-NL" sz="1350" dirty="0">
                <a:sym typeface="Wingdings" panose="05000000000000000000" pitchFamily="2" charset="2"/>
              </a:rPr>
              <a:t>Werk én Vrijwilligerswerk </a:t>
            </a:r>
          </a:p>
          <a:p>
            <a:pPr marL="557213" lvl="1" indent="-214313">
              <a:buFont typeface="Arial" panose="020B0604020202020204" pitchFamily="34" charset="0"/>
              <a:buChar char="•"/>
            </a:pPr>
            <a:r>
              <a:rPr lang="nl-NL" sz="1350" dirty="0">
                <a:sym typeface="Wingdings" panose="05000000000000000000" pitchFamily="2" charset="2"/>
              </a:rPr>
              <a:t>Mogelijkheid tot participeren -&gt; aanbieden </a:t>
            </a:r>
          </a:p>
          <a:p>
            <a:endParaRPr lang="nl-NL" sz="1350" dirty="0">
              <a:sym typeface="Wingdings" panose="05000000000000000000" pitchFamily="2" charset="2"/>
            </a:endParaRPr>
          </a:p>
          <a:p>
            <a:r>
              <a:rPr lang="nl-NL" sz="1350" b="1" dirty="0">
                <a:sym typeface="Wingdings" panose="05000000000000000000" pitchFamily="2" charset="2"/>
              </a:rPr>
              <a:t>Dragerschap</a:t>
            </a:r>
          </a:p>
          <a:p>
            <a:pPr marL="557213" lvl="1" indent="-214313">
              <a:buFont typeface="Arial" panose="020B0604020202020204" pitchFamily="34" charset="0"/>
              <a:buChar char="•"/>
            </a:pPr>
            <a:r>
              <a:rPr lang="nl-NL" sz="1350" dirty="0">
                <a:sym typeface="Wingdings" panose="05000000000000000000" pitchFamily="2" charset="2"/>
              </a:rPr>
              <a:t>(Praktische) informatie</a:t>
            </a:r>
          </a:p>
          <a:p>
            <a:endParaRPr lang="nl-NL" sz="1350" dirty="0">
              <a:sym typeface="Wingdings" panose="05000000000000000000" pitchFamily="2" charset="2"/>
            </a:endParaRPr>
          </a:p>
          <a:p>
            <a:endParaRPr lang="nl-NL" sz="1350" dirty="0">
              <a:sym typeface="Wingdings" panose="05000000000000000000" pitchFamily="2" charset="2"/>
            </a:endParaRPr>
          </a:p>
          <a:p>
            <a:pPr marL="557213" lvl="1" indent="-214313">
              <a:buFont typeface="Arial" panose="020B0604020202020204" pitchFamily="34" charset="0"/>
              <a:buChar char="•"/>
            </a:pPr>
            <a:endParaRPr lang="nl-NL" sz="1350" dirty="0">
              <a:sym typeface="Wingdings" panose="05000000000000000000" pitchFamily="2" charset="2"/>
            </a:endParaRPr>
          </a:p>
        </p:txBody>
      </p:sp>
    </p:spTree>
    <p:extLst>
      <p:ext uri="{BB962C8B-B14F-4D97-AF65-F5344CB8AC3E}">
        <p14:creationId xmlns:p14="http://schemas.microsoft.com/office/powerpoint/2010/main" val="59587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53DEE-FD34-4B8B-B0EB-0F6B9D14894D}"/>
              </a:ext>
            </a:extLst>
          </p:cNvPr>
          <p:cNvSpPr>
            <a:spLocks noGrp="1"/>
          </p:cNvSpPr>
          <p:nvPr>
            <p:ph type="title"/>
          </p:nvPr>
        </p:nvSpPr>
        <p:spPr/>
        <p:txBody>
          <a:bodyPr/>
          <a:lstStyle/>
          <a:p>
            <a:r>
              <a:rPr lang="nl-NL" dirty="0"/>
              <a:t>Wat is </a:t>
            </a:r>
            <a:r>
              <a:rPr lang="nl-NL" dirty="0" err="1"/>
              <a:t>aHUS</a:t>
            </a:r>
            <a:endParaRPr lang="nl-NL" dirty="0"/>
          </a:p>
        </p:txBody>
      </p:sp>
      <p:sp>
        <p:nvSpPr>
          <p:cNvPr id="3" name="Tijdelijke aanduiding voor inhoud 2">
            <a:extLst>
              <a:ext uri="{FF2B5EF4-FFF2-40B4-BE49-F238E27FC236}">
                <a16:creationId xmlns:a16="http://schemas.microsoft.com/office/drawing/2014/main" id="{DF4C10CC-4C46-420E-8EE2-B6A77B587266}"/>
              </a:ext>
            </a:extLst>
          </p:cNvPr>
          <p:cNvSpPr>
            <a:spLocks noGrp="1"/>
          </p:cNvSpPr>
          <p:nvPr>
            <p:ph idx="1"/>
          </p:nvPr>
        </p:nvSpPr>
        <p:spPr/>
        <p:txBody>
          <a:bodyPr/>
          <a:lstStyle/>
          <a:p>
            <a:r>
              <a:rPr lang="nl-NL" b="1" dirty="0"/>
              <a:t>a</a:t>
            </a:r>
            <a:r>
              <a:rPr lang="nl-NL" dirty="0"/>
              <a:t>			atypisch		</a:t>
            </a:r>
          </a:p>
          <a:p>
            <a:pPr marL="2057400" lvl="6" indent="0">
              <a:buNone/>
            </a:pPr>
            <a:r>
              <a:rPr lang="nl-NL" dirty="0"/>
              <a:t>‘anders dan anders’ en niet ‘typisch’</a:t>
            </a:r>
          </a:p>
          <a:p>
            <a:endParaRPr lang="nl-NL" dirty="0"/>
          </a:p>
          <a:p>
            <a:r>
              <a:rPr lang="nl-NL" b="1" dirty="0"/>
              <a:t>Hemolytisch</a:t>
            </a:r>
            <a:r>
              <a:rPr lang="nl-NL" dirty="0"/>
              <a:t>		Versnelde afbraak van rode bloedcellen</a:t>
            </a:r>
          </a:p>
          <a:p>
            <a:pPr marL="2057400" lvl="6" indent="0">
              <a:buNone/>
            </a:pPr>
            <a:r>
              <a:rPr lang="nl-NL" dirty="0"/>
              <a:t>Tekort aan bloedplaatjes	</a:t>
            </a:r>
          </a:p>
          <a:p>
            <a:endParaRPr lang="nl-NL" dirty="0"/>
          </a:p>
          <a:p>
            <a:r>
              <a:rPr lang="nl-NL" b="1" dirty="0" err="1"/>
              <a:t>Uremisch</a:t>
            </a:r>
            <a:r>
              <a:rPr lang="nl-NL" dirty="0"/>
              <a:t>		Stapeling van afvalstof ureum door falen van de 			nieren</a:t>
            </a:r>
          </a:p>
          <a:p>
            <a:endParaRPr lang="nl-NL" dirty="0"/>
          </a:p>
          <a:p>
            <a:r>
              <a:rPr lang="nl-NL" b="1" dirty="0"/>
              <a:t>Syndroom</a:t>
            </a:r>
            <a:r>
              <a:rPr lang="nl-NL" dirty="0"/>
              <a:t>		ziektebeeld</a:t>
            </a:r>
          </a:p>
          <a:p>
            <a:pPr marL="2057400" lvl="6" indent="0">
              <a:buNone/>
            </a:pPr>
            <a:r>
              <a:rPr lang="nl-NL" dirty="0"/>
              <a:t>Een verzameling van steeds tezamen voorkomende klinische verschijnselen/symptomen</a:t>
            </a:r>
          </a:p>
          <a:p>
            <a:endParaRPr lang="nl-NL" dirty="0"/>
          </a:p>
          <a:p>
            <a:endParaRPr lang="nl-NL" dirty="0"/>
          </a:p>
        </p:txBody>
      </p:sp>
    </p:spTree>
    <p:extLst>
      <p:ext uri="{BB962C8B-B14F-4D97-AF65-F5344CB8AC3E}">
        <p14:creationId xmlns:p14="http://schemas.microsoft.com/office/powerpoint/2010/main" val="191694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438DF-D8A0-4093-953B-EBDB73025DBD}"/>
              </a:ext>
            </a:extLst>
          </p:cNvPr>
          <p:cNvSpPr>
            <a:spLocks noGrp="1"/>
          </p:cNvSpPr>
          <p:nvPr>
            <p:ph type="title"/>
          </p:nvPr>
        </p:nvSpPr>
        <p:spPr>
          <a:xfrm>
            <a:off x="342732" y="569586"/>
            <a:ext cx="6075000" cy="533400"/>
          </a:xfrm>
        </p:spPr>
        <p:txBody>
          <a:bodyPr/>
          <a:lstStyle/>
          <a:p>
            <a:r>
              <a:rPr lang="nl-NL" dirty="0"/>
              <a:t>Eigen Regie - website</a:t>
            </a:r>
          </a:p>
        </p:txBody>
      </p:sp>
      <p:pic>
        <p:nvPicPr>
          <p:cNvPr id="5" name="Afbeelding 4">
            <a:extLst>
              <a:ext uri="{FF2B5EF4-FFF2-40B4-BE49-F238E27FC236}">
                <a16:creationId xmlns:a16="http://schemas.microsoft.com/office/drawing/2014/main" id="{41E65542-8E26-4CB5-9BDC-1FBA5A2C3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105"/>
            <a:ext cx="6858000" cy="3570446"/>
          </a:xfrm>
          <a:prstGeom prst="rect">
            <a:avLst/>
          </a:prstGeom>
        </p:spPr>
      </p:pic>
    </p:spTree>
    <p:extLst>
      <p:ext uri="{BB962C8B-B14F-4D97-AF65-F5344CB8AC3E}">
        <p14:creationId xmlns:p14="http://schemas.microsoft.com/office/powerpoint/2010/main" val="468122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fbeelding 3" descr="Afbeelding met water, vlieger, vliegen, vogel&#10;&#10;Automatisch gegenereerde beschrijving">
            <a:extLst>
              <a:ext uri="{FF2B5EF4-FFF2-40B4-BE49-F238E27FC236}">
                <a16:creationId xmlns:a16="http://schemas.microsoft.com/office/drawing/2014/main" id="{97B59FFA-6E65-4E4A-8111-1657928F029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472826" y="2571750"/>
            <a:ext cx="1912348" cy="1912348"/>
          </a:xfrm>
          <a:prstGeom prst="rect">
            <a:avLst/>
          </a:prstGeom>
        </p:spPr>
      </p:pic>
      <p:pic>
        <p:nvPicPr>
          <p:cNvPr id="5" name="Graphic 4" descr="Vraagteken">
            <a:extLst>
              <a:ext uri="{FF2B5EF4-FFF2-40B4-BE49-F238E27FC236}">
                <a16:creationId xmlns:a16="http://schemas.microsoft.com/office/drawing/2014/main" id="{B187F2B6-A5DC-4CB8-A8AB-F21C3440CB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6099" y="1671414"/>
            <a:ext cx="685800" cy="685800"/>
          </a:xfrm>
          <a:prstGeom prst="rect">
            <a:avLst/>
          </a:prstGeom>
        </p:spPr>
      </p:pic>
    </p:spTree>
    <p:extLst>
      <p:ext uri="{BB962C8B-B14F-4D97-AF65-F5344CB8AC3E}">
        <p14:creationId xmlns:p14="http://schemas.microsoft.com/office/powerpoint/2010/main" val="113828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53DEE-FD34-4B8B-B0EB-0F6B9D14894D}"/>
              </a:ext>
            </a:extLst>
          </p:cNvPr>
          <p:cNvSpPr>
            <a:spLocks noGrp="1"/>
          </p:cNvSpPr>
          <p:nvPr>
            <p:ph type="title"/>
          </p:nvPr>
        </p:nvSpPr>
        <p:spPr/>
        <p:txBody>
          <a:bodyPr/>
          <a:lstStyle/>
          <a:p>
            <a:r>
              <a:rPr lang="nl-NL" dirty="0"/>
              <a:t>Wat is </a:t>
            </a:r>
            <a:r>
              <a:rPr lang="nl-NL" dirty="0" err="1"/>
              <a:t>aHUS</a:t>
            </a:r>
            <a:endParaRPr lang="nl-NL" dirty="0"/>
          </a:p>
        </p:txBody>
      </p:sp>
      <p:sp>
        <p:nvSpPr>
          <p:cNvPr id="3" name="Tijdelijke aanduiding voor inhoud 2">
            <a:extLst>
              <a:ext uri="{FF2B5EF4-FFF2-40B4-BE49-F238E27FC236}">
                <a16:creationId xmlns:a16="http://schemas.microsoft.com/office/drawing/2014/main" id="{DF4C10CC-4C46-420E-8EE2-B6A77B587266}"/>
              </a:ext>
            </a:extLst>
          </p:cNvPr>
          <p:cNvSpPr>
            <a:spLocks noGrp="1"/>
          </p:cNvSpPr>
          <p:nvPr>
            <p:ph idx="1"/>
          </p:nvPr>
        </p:nvSpPr>
        <p:spPr/>
        <p:txBody>
          <a:bodyPr/>
          <a:lstStyle/>
          <a:p>
            <a:r>
              <a:rPr lang="nl-NL" b="1" dirty="0"/>
              <a:t>a</a:t>
            </a:r>
            <a:r>
              <a:rPr lang="nl-NL" dirty="0"/>
              <a:t>			atypisch		</a:t>
            </a:r>
          </a:p>
          <a:p>
            <a:pPr marL="2057400" lvl="6" indent="0">
              <a:buNone/>
            </a:pPr>
            <a:r>
              <a:rPr lang="nl-NL" dirty="0"/>
              <a:t>‘anders dan anders’ en niet ‘typisch’</a:t>
            </a:r>
          </a:p>
          <a:p>
            <a:endParaRPr lang="nl-NL" dirty="0"/>
          </a:p>
          <a:p>
            <a:r>
              <a:rPr lang="nl-NL" b="1" dirty="0"/>
              <a:t>Hemolytisch</a:t>
            </a:r>
            <a:r>
              <a:rPr lang="nl-NL" dirty="0"/>
              <a:t>		</a:t>
            </a:r>
            <a:r>
              <a:rPr lang="nl-NL" dirty="0">
                <a:solidFill>
                  <a:schemeClr val="tx2"/>
                </a:solidFill>
              </a:rPr>
              <a:t>Versnelde afbraak van rode bloedcellen</a:t>
            </a:r>
          </a:p>
          <a:p>
            <a:pPr marL="2057400" lvl="6" indent="0">
              <a:buNone/>
            </a:pPr>
            <a:r>
              <a:rPr lang="nl-NL" dirty="0">
                <a:solidFill>
                  <a:schemeClr val="tx2"/>
                </a:solidFill>
              </a:rPr>
              <a:t>Tekort aan bloedplaatjes</a:t>
            </a:r>
            <a:r>
              <a:rPr lang="nl-NL" dirty="0"/>
              <a:t>	</a:t>
            </a:r>
          </a:p>
          <a:p>
            <a:endParaRPr lang="nl-NL" dirty="0"/>
          </a:p>
          <a:p>
            <a:r>
              <a:rPr lang="nl-NL" b="1" dirty="0" err="1"/>
              <a:t>Uremisch</a:t>
            </a:r>
            <a:r>
              <a:rPr lang="nl-NL" dirty="0"/>
              <a:t>		</a:t>
            </a:r>
            <a:r>
              <a:rPr lang="nl-NL" dirty="0">
                <a:solidFill>
                  <a:schemeClr val="tx2"/>
                </a:solidFill>
              </a:rPr>
              <a:t>Stapeling van afvalstof ureum door falen van de 			nieren</a:t>
            </a:r>
          </a:p>
          <a:p>
            <a:endParaRPr lang="nl-NL" dirty="0"/>
          </a:p>
          <a:p>
            <a:r>
              <a:rPr lang="nl-NL" b="1" dirty="0"/>
              <a:t>Syndroom</a:t>
            </a:r>
            <a:r>
              <a:rPr lang="nl-NL" dirty="0"/>
              <a:t>		ziektebeeld</a:t>
            </a:r>
          </a:p>
          <a:p>
            <a:pPr marL="2057400" lvl="6" indent="0">
              <a:buNone/>
            </a:pPr>
            <a:r>
              <a:rPr lang="nl-NL" dirty="0"/>
              <a:t>Een </a:t>
            </a:r>
            <a:r>
              <a:rPr lang="nl-NL" b="1" dirty="0">
                <a:solidFill>
                  <a:schemeClr val="tx2"/>
                </a:solidFill>
              </a:rPr>
              <a:t>verzameling</a:t>
            </a:r>
            <a:r>
              <a:rPr lang="nl-NL" dirty="0"/>
              <a:t> van steeds tezamen voorkomende klinische verschijnselen/symptomen</a:t>
            </a:r>
          </a:p>
          <a:p>
            <a:endParaRPr lang="nl-NL" dirty="0"/>
          </a:p>
          <a:p>
            <a:endParaRPr lang="nl-NL" dirty="0"/>
          </a:p>
        </p:txBody>
      </p:sp>
    </p:spTree>
    <p:extLst>
      <p:ext uri="{BB962C8B-B14F-4D97-AF65-F5344CB8AC3E}">
        <p14:creationId xmlns:p14="http://schemas.microsoft.com/office/powerpoint/2010/main" val="141443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37B7DAC-0F57-4166-BF9C-9555D370786E}"/>
              </a:ext>
            </a:extLst>
          </p:cNvPr>
          <p:cNvPicPr>
            <a:picLocks noGrp="1" noChangeAspect="1"/>
          </p:cNvPicPr>
          <p:nvPr>
            <p:ph idx="1"/>
          </p:nvPr>
        </p:nvPicPr>
        <p:blipFill>
          <a:blip r:embed="rId2"/>
          <a:stretch>
            <a:fillRect/>
          </a:stretch>
        </p:blipFill>
        <p:spPr>
          <a:xfrm>
            <a:off x="204378" y="1356304"/>
            <a:ext cx="2559996" cy="1921919"/>
          </a:xfrm>
          <a:prstGeom prst="rect">
            <a:avLst/>
          </a:prstGeom>
        </p:spPr>
      </p:pic>
      <p:sp>
        <p:nvSpPr>
          <p:cNvPr id="5" name="Tekstvak 4">
            <a:extLst>
              <a:ext uri="{FF2B5EF4-FFF2-40B4-BE49-F238E27FC236}">
                <a16:creationId xmlns:a16="http://schemas.microsoft.com/office/drawing/2014/main" id="{82CC1DFB-5A90-4FB2-8B77-FE1937ADAC64}"/>
              </a:ext>
            </a:extLst>
          </p:cNvPr>
          <p:cNvSpPr txBox="1"/>
          <p:nvPr/>
        </p:nvSpPr>
        <p:spPr>
          <a:xfrm>
            <a:off x="323088" y="4657344"/>
            <a:ext cx="2322576" cy="307777"/>
          </a:xfrm>
          <a:prstGeom prst="rect">
            <a:avLst/>
          </a:prstGeom>
          <a:noFill/>
        </p:spPr>
        <p:txBody>
          <a:bodyPr wrap="square" rtlCol="0">
            <a:spAutoFit/>
          </a:bodyPr>
          <a:lstStyle/>
          <a:p>
            <a:r>
              <a:rPr lang="nl-NL" sz="1400" i="1" dirty="0"/>
              <a:t>www.nieren.nl</a:t>
            </a:r>
          </a:p>
        </p:txBody>
      </p:sp>
      <p:pic>
        <p:nvPicPr>
          <p:cNvPr id="7" name="Afbeelding 6">
            <a:extLst>
              <a:ext uri="{FF2B5EF4-FFF2-40B4-BE49-F238E27FC236}">
                <a16:creationId xmlns:a16="http://schemas.microsoft.com/office/drawing/2014/main" id="{17832063-69D9-4F75-8180-12602AEEC94D}"/>
              </a:ext>
            </a:extLst>
          </p:cNvPr>
          <p:cNvPicPr>
            <a:picLocks noChangeAspect="1"/>
          </p:cNvPicPr>
          <p:nvPr/>
        </p:nvPicPr>
        <p:blipFill>
          <a:blip r:embed="rId3"/>
          <a:stretch>
            <a:fillRect/>
          </a:stretch>
        </p:blipFill>
        <p:spPr>
          <a:xfrm>
            <a:off x="2755229" y="696490"/>
            <a:ext cx="3943503" cy="3241549"/>
          </a:xfrm>
          <a:prstGeom prst="rect">
            <a:avLst/>
          </a:prstGeom>
        </p:spPr>
      </p:pic>
    </p:spTree>
    <p:extLst>
      <p:ext uri="{BB962C8B-B14F-4D97-AF65-F5344CB8AC3E}">
        <p14:creationId xmlns:p14="http://schemas.microsoft.com/office/powerpoint/2010/main" val="144010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56AC76DF-2606-468F-90C5-15E4F4BBDC7A}"/>
              </a:ext>
            </a:extLst>
          </p:cNvPr>
          <p:cNvPicPr>
            <a:picLocks noGrp="1" noChangeAspect="1"/>
          </p:cNvPicPr>
          <p:nvPr>
            <p:ph idx="1"/>
          </p:nvPr>
        </p:nvPicPr>
        <p:blipFill>
          <a:blip r:embed="rId2"/>
          <a:stretch>
            <a:fillRect/>
          </a:stretch>
        </p:blipFill>
        <p:spPr>
          <a:xfrm>
            <a:off x="521446" y="1108710"/>
            <a:ext cx="2761319" cy="2106613"/>
          </a:xfrm>
          <a:prstGeom prst="rect">
            <a:avLst/>
          </a:prstGeom>
        </p:spPr>
      </p:pic>
      <p:pic>
        <p:nvPicPr>
          <p:cNvPr id="5" name="Tijdelijke aanduiding voor inhoud 3">
            <a:extLst>
              <a:ext uri="{FF2B5EF4-FFF2-40B4-BE49-F238E27FC236}">
                <a16:creationId xmlns:a16="http://schemas.microsoft.com/office/drawing/2014/main" id="{83982C6B-E5ED-47C0-A56E-F829D0C21737}"/>
              </a:ext>
            </a:extLst>
          </p:cNvPr>
          <p:cNvPicPr>
            <a:picLocks noChangeAspect="1"/>
          </p:cNvPicPr>
          <p:nvPr/>
        </p:nvPicPr>
        <p:blipFill>
          <a:blip r:embed="rId2"/>
          <a:stretch>
            <a:fillRect/>
          </a:stretch>
        </p:blipFill>
        <p:spPr>
          <a:xfrm>
            <a:off x="3666981" y="1108710"/>
            <a:ext cx="2761319" cy="2106613"/>
          </a:xfrm>
          <a:prstGeom prst="rect">
            <a:avLst/>
          </a:prstGeom>
        </p:spPr>
      </p:pic>
      <p:sp>
        <p:nvSpPr>
          <p:cNvPr id="6" name="Ovaal 5">
            <a:extLst>
              <a:ext uri="{FF2B5EF4-FFF2-40B4-BE49-F238E27FC236}">
                <a16:creationId xmlns:a16="http://schemas.microsoft.com/office/drawing/2014/main" id="{CDFF3797-AAB8-4A17-89DB-B2B5CA1CC33F}"/>
              </a:ext>
            </a:extLst>
          </p:cNvPr>
          <p:cNvSpPr/>
          <p:nvPr/>
        </p:nvSpPr>
        <p:spPr>
          <a:xfrm>
            <a:off x="4901337" y="1786128"/>
            <a:ext cx="146304"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6652871A-AA59-4943-9672-BE615980325B}"/>
              </a:ext>
            </a:extLst>
          </p:cNvPr>
          <p:cNvSpPr/>
          <p:nvPr/>
        </p:nvSpPr>
        <p:spPr>
          <a:xfrm>
            <a:off x="5053737" y="1938528"/>
            <a:ext cx="146304"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05101D99-BCE0-4B87-AF80-C706D2982B65}"/>
              </a:ext>
            </a:extLst>
          </p:cNvPr>
          <p:cNvSpPr/>
          <p:nvPr/>
        </p:nvSpPr>
        <p:spPr>
          <a:xfrm>
            <a:off x="5206137" y="2090928"/>
            <a:ext cx="146304"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93F33B93-9C25-4847-9585-FA1F3E115DCA}"/>
              </a:ext>
            </a:extLst>
          </p:cNvPr>
          <p:cNvSpPr/>
          <p:nvPr/>
        </p:nvSpPr>
        <p:spPr>
          <a:xfrm>
            <a:off x="5358537" y="2243328"/>
            <a:ext cx="146304"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DA5F3BA6-A5A8-484E-A726-20B31DCC3F91}"/>
              </a:ext>
            </a:extLst>
          </p:cNvPr>
          <p:cNvSpPr/>
          <p:nvPr/>
        </p:nvSpPr>
        <p:spPr>
          <a:xfrm>
            <a:off x="4794573" y="2162016"/>
            <a:ext cx="146304"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ACE4E424-1E46-4AC2-9A78-F788F26F84C5}"/>
              </a:ext>
            </a:extLst>
          </p:cNvPr>
          <p:cNvSpPr/>
          <p:nvPr/>
        </p:nvSpPr>
        <p:spPr>
          <a:xfrm>
            <a:off x="5076555" y="2348325"/>
            <a:ext cx="146304"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6454F90E-66B7-4765-AF07-7E3BF2F9FE3B}"/>
              </a:ext>
            </a:extLst>
          </p:cNvPr>
          <p:cNvSpPr txBox="1"/>
          <p:nvPr/>
        </p:nvSpPr>
        <p:spPr>
          <a:xfrm>
            <a:off x="623046" y="3635343"/>
            <a:ext cx="5980954" cy="923330"/>
          </a:xfrm>
          <a:prstGeom prst="rect">
            <a:avLst/>
          </a:prstGeom>
          <a:noFill/>
        </p:spPr>
        <p:txBody>
          <a:bodyPr wrap="square" rtlCol="0">
            <a:spAutoFit/>
          </a:bodyPr>
          <a:lstStyle/>
          <a:p>
            <a:r>
              <a:rPr lang="nl-NL" dirty="0"/>
              <a:t>Stolsels in kleine bloedvaten in zeeflichaampje (</a:t>
            </a:r>
            <a:r>
              <a:rPr lang="nl-NL" dirty="0" err="1"/>
              <a:t>glomerulus</a:t>
            </a:r>
            <a:r>
              <a:rPr lang="nl-NL" dirty="0"/>
              <a:t>)</a:t>
            </a:r>
          </a:p>
          <a:p>
            <a:pPr algn="ctr"/>
            <a:r>
              <a:rPr lang="nl-NL" dirty="0" err="1"/>
              <a:t>Thrombotische</a:t>
            </a:r>
            <a:r>
              <a:rPr lang="nl-NL" dirty="0"/>
              <a:t> microangiopathie</a:t>
            </a:r>
          </a:p>
          <a:p>
            <a:endParaRPr lang="nl-NL" dirty="0"/>
          </a:p>
        </p:txBody>
      </p:sp>
    </p:spTree>
    <p:extLst>
      <p:ext uri="{BB962C8B-B14F-4D97-AF65-F5344CB8AC3E}">
        <p14:creationId xmlns:p14="http://schemas.microsoft.com/office/powerpoint/2010/main" val="244422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2EF7F-09CB-4A94-B873-D6089842E7C4}"/>
              </a:ext>
            </a:extLst>
          </p:cNvPr>
          <p:cNvSpPr>
            <a:spLocks noGrp="1"/>
          </p:cNvSpPr>
          <p:nvPr>
            <p:ph type="title"/>
          </p:nvPr>
        </p:nvSpPr>
        <p:spPr/>
        <p:txBody>
          <a:bodyPr/>
          <a:lstStyle/>
          <a:p>
            <a:r>
              <a:rPr lang="nl-NL" dirty="0"/>
              <a:t>Symptomen</a:t>
            </a:r>
          </a:p>
        </p:txBody>
      </p:sp>
      <p:sp>
        <p:nvSpPr>
          <p:cNvPr id="3" name="Tijdelijke aanduiding voor inhoud 2">
            <a:extLst>
              <a:ext uri="{FF2B5EF4-FFF2-40B4-BE49-F238E27FC236}">
                <a16:creationId xmlns:a16="http://schemas.microsoft.com/office/drawing/2014/main" id="{BE594A10-2DEE-40E8-B2A9-322BD20FFE2A}"/>
              </a:ext>
            </a:extLst>
          </p:cNvPr>
          <p:cNvSpPr>
            <a:spLocks noGrp="1"/>
          </p:cNvSpPr>
          <p:nvPr>
            <p:ph idx="1"/>
          </p:nvPr>
        </p:nvSpPr>
        <p:spPr/>
        <p:txBody>
          <a:bodyPr/>
          <a:lstStyle/>
          <a:p>
            <a:r>
              <a:rPr lang="nl-NL" i="1" dirty="0"/>
              <a:t>Versnelde afbraak van rode bloedcellen  (Hemolytische anemie)</a:t>
            </a:r>
          </a:p>
          <a:p>
            <a:pPr lvl="1"/>
            <a:r>
              <a:rPr lang="nl-NL" dirty="0"/>
              <a:t>Plots bleek zien, moeheid, gele </a:t>
            </a:r>
            <a:r>
              <a:rPr lang="nl-NL" dirty="0" err="1"/>
              <a:t>sclerae</a:t>
            </a:r>
            <a:endParaRPr lang="nl-NL" dirty="0"/>
          </a:p>
          <a:p>
            <a:pPr lvl="1"/>
            <a:r>
              <a:rPr lang="nl-NL" dirty="0"/>
              <a:t>Algehele moeheid /algehele malaise / hoofdpijn</a:t>
            </a:r>
          </a:p>
          <a:p>
            <a:endParaRPr lang="nl-NL" dirty="0"/>
          </a:p>
          <a:p>
            <a:r>
              <a:rPr lang="nl-NL" i="1" dirty="0"/>
              <a:t>Tekort aan bloedplaatjes</a:t>
            </a:r>
          </a:p>
          <a:p>
            <a:pPr lvl="1"/>
            <a:r>
              <a:rPr lang="nl-NL" dirty="0"/>
              <a:t>Petechiën, purpura</a:t>
            </a:r>
          </a:p>
          <a:p>
            <a:pPr lvl="1"/>
            <a:endParaRPr lang="nl-NL" dirty="0"/>
          </a:p>
          <a:p>
            <a:r>
              <a:rPr lang="nl-NL" i="1" dirty="0"/>
              <a:t>Acuut nierfalen</a:t>
            </a:r>
          </a:p>
          <a:p>
            <a:pPr lvl="1"/>
            <a:r>
              <a:rPr lang="nl-NL" dirty="0"/>
              <a:t>Minder plassen</a:t>
            </a:r>
          </a:p>
          <a:p>
            <a:pPr lvl="1"/>
            <a:r>
              <a:rPr lang="nl-NL" dirty="0"/>
              <a:t>Roodbruine/ donkere urine</a:t>
            </a:r>
          </a:p>
          <a:p>
            <a:pPr lvl="1"/>
            <a:r>
              <a:rPr lang="nl-NL" dirty="0"/>
              <a:t>Geen eetlust / misselijkheid / braken</a:t>
            </a:r>
          </a:p>
          <a:p>
            <a:pPr marL="241696" lvl="1" indent="0">
              <a:buNone/>
            </a:pPr>
            <a:endParaRPr lang="nl-NL" dirty="0"/>
          </a:p>
        </p:txBody>
      </p:sp>
    </p:spTree>
    <p:extLst>
      <p:ext uri="{BB962C8B-B14F-4D97-AF65-F5344CB8AC3E}">
        <p14:creationId xmlns:p14="http://schemas.microsoft.com/office/powerpoint/2010/main" val="323477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Verschillende oorzaken van HUS</a:t>
            </a:r>
          </a:p>
        </p:txBody>
      </p:sp>
      <p:sp>
        <p:nvSpPr>
          <p:cNvPr id="3" name="Tijdelijke aanduiding voor inhoud 2"/>
          <p:cNvSpPr>
            <a:spLocks noGrp="1"/>
          </p:cNvSpPr>
          <p:nvPr>
            <p:ph idx="1"/>
          </p:nvPr>
        </p:nvSpPr>
        <p:spPr/>
        <p:txBody>
          <a:bodyPr/>
          <a:lstStyle/>
          <a:p>
            <a:r>
              <a:rPr lang="nl-NL" sz="1350" b="1" dirty="0"/>
              <a:t>Infectie met bacterie:</a:t>
            </a:r>
          </a:p>
          <a:p>
            <a:pPr lvl="1"/>
            <a:r>
              <a:rPr lang="nl-NL" sz="1350" dirty="0" err="1"/>
              <a:t>Shiga</a:t>
            </a:r>
            <a:r>
              <a:rPr lang="nl-NL" sz="1350" dirty="0"/>
              <a:t> toxine producerende </a:t>
            </a:r>
            <a:r>
              <a:rPr lang="nl-NL" sz="1350" i="1" dirty="0" err="1"/>
              <a:t>E.coli</a:t>
            </a:r>
            <a:r>
              <a:rPr lang="nl-NL" sz="1350" i="1" dirty="0"/>
              <a:t> </a:t>
            </a:r>
            <a:r>
              <a:rPr lang="nl-NL" sz="1350" dirty="0"/>
              <a:t>(STEC)</a:t>
            </a:r>
          </a:p>
          <a:p>
            <a:pPr lvl="1"/>
            <a:r>
              <a:rPr lang="nl-NL" sz="1350" i="1" dirty="0"/>
              <a:t>Streptococcus pneumoniae</a:t>
            </a:r>
            <a:r>
              <a:rPr lang="nl-NL" sz="1350" dirty="0"/>
              <a:t>	</a:t>
            </a:r>
          </a:p>
          <a:p>
            <a:endParaRPr lang="nl-NL" sz="1350" dirty="0"/>
          </a:p>
          <a:p>
            <a:r>
              <a:rPr lang="nl-NL" sz="1350" b="1" dirty="0"/>
              <a:t>Erfelijke aanleg </a:t>
            </a:r>
            <a:r>
              <a:rPr lang="nl-NL" sz="1350" dirty="0"/>
              <a:t>: stoornissen in het </a:t>
            </a:r>
            <a:r>
              <a:rPr lang="nl-NL" sz="1350" dirty="0" err="1"/>
              <a:t>complement-systeem</a:t>
            </a:r>
            <a:endParaRPr lang="nl-NL" sz="1350" dirty="0"/>
          </a:p>
          <a:p>
            <a:endParaRPr lang="nl-NL" sz="1350" dirty="0"/>
          </a:p>
          <a:p>
            <a:r>
              <a:rPr lang="nl-NL" sz="1350" b="1" dirty="0"/>
              <a:t>Verworven stoornis </a:t>
            </a:r>
            <a:r>
              <a:rPr lang="nl-NL" sz="1350" dirty="0"/>
              <a:t>in de afweer (bv antistoffen maken tegen eigen cellen/eigen eiwitten) </a:t>
            </a:r>
          </a:p>
          <a:p>
            <a:endParaRPr lang="nl-NL" sz="1350" dirty="0"/>
          </a:p>
          <a:p>
            <a:r>
              <a:rPr lang="nl-NL" sz="1350" b="1" dirty="0"/>
              <a:t>Overig</a:t>
            </a:r>
            <a:r>
              <a:rPr lang="nl-NL" sz="1350" dirty="0"/>
              <a:t>: Medicatie , auto-immuun ziekten (SLE), virale infecties, zwangerschap, </a:t>
            </a:r>
            <a:r>
              <a:rPr lang="nl-NL" sz="1350" dirty="0" err="1"/>
              <a:t>etc</a:t>
            </a:r>
            <a:endParaRPr lang="nl-NL" sz="1350" dirty="0"/>
          </a:p>
          <a:p>
            <a:endParaRPr lang="nl-NL" dirty="0"/>
          </a:p>
          <a:p>
            <a:endParaRPr lang="nl-NL" dirty="0"/>
          </a:p>
        </p:txBody>
      </p:sp>
    </p:spTree>
  </p:cSld>
  <p:clrMapOvr>
    <a:masterClrMapping/>
  </p:clrMapOvr>
</p:sld>
</file>

<file path=ppt/theme/theme1.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010D9F1C-6723-4403-8A0F-7B7B87DEFB83}" vid="{734C3750-47CD-4789-BCDB-5284B5D107A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3CA4FF381D74EB9426F7A02061808" ma:contentTypeVersion="18" ma:contentTypeDescription="Een nieuw document maken." ma:contentTypeScope="" ma:versionID="c581f40014a141577578d081cab39546">
  <xsd:schema xmlns:xsd="http://www.w3.org/2001/XMLSchema" xmlns:xs="http://www.w3.org/2001/XMLSchema" xmlns:p="http://schemas.microsoft.com/office/2006/metadata/properties" xmlns:ns2="71c33eae-e522-400a-aaac-3e86f97f4eba" xmlns:ns3="4b2491aa-951b-4943-8647-4dc6eee7a6bd" xmlns:ns4="9c1c412f-b643-446d-99ef-bf26fadf0ee9" targetNamespace="http://schemas.microsoft.com/office/2006/metadata/properties" ma:root="true" ma:fieldsID="c78c48e2d6fb867cf53ed61223312ba9" ns2:_="" ns3:_="" ns4:_="">
    <xsd:import namespace="71c33eae-e522-400a-aaac-3e86f97f4eba"/>
    <xsd:import namespace="4b2491aa-951b-4943-8647-4dc6eee7a6bd"/>
    <xsd:import namespace="9c1c412f-b643-446d-99ef-bf26fadf0e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33eae-e522-400a-aaac-3e86f97f4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d867c2a-cafd-47d4-9bb7-7e23cb4e68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2491aa-951b-4943-8647-4dc6eee7a6bd"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c412f-b643-446d-99ef-bf26fadf0ee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d75fdcb-d4c7-4261-bf05-ae88251487a9}" ma:internalName="TaxCatchAll" ma:showField="CatchAllData" ma:web="9c1c412f-b643-446d-99ef-bf26fadf0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c33eae-e522-400a-aaac-3e86f97f4eba">
      <Terms xmlns="http://schemas.microsoft.com/office/infopath/2007/PartnerControls"/>
    </lcf76f155ced4ddcb4097134ff3c332f>
    <TaxCatchAll xmlns="9c1c412f-b643-446d-99ef-bf26fadf0ee9" xsi:nil="true"/>
  </documentManagement>
</p:properties>
</file>

<file path=customXml/itemProps1.xml><?xml version="1.0" encoding="utf-8"?>
<ds:datastoreItem xmlns:ds="http://schemas.openxmlformats.org/officeDocument/2006/customXml" ds:itemID="{0418A52C-1950-4D70-840B-BF5C0DE6FB96}"/>
</file>

<file path=customXml/itemProps2.xml><?xml version="1.0" encoding="utf-8"?>
<ds:datastoreItem xmlns:ds="http://schemas.openxmlformats.org/officeDocument/2006/customXml" ds:itemID="{A3AFEA1C-A67D-4453-9C3C-BDD985256215}"/>
</file>

<file path=customXml/itemProps3.xml><?xml version="1.0" encoding="utf-8"?>
<ds:datastoreItem xmlns:ds="http://schemas.openxmlformats.org/officeDocument/2006/customXml" ds:itemID="{8CB5F444-74AB-41D8-BCD1-B246F47EE456}"/>
</file>

<file path=docProps/app.xml><?xml version="1.0" encoding="utf-8"?>
<Properties xmlns="http://schemas.openxmlformats.org/officeDocument/2006/extended-properties" xmlns:vt="http://schemas.openxmlformats.org/officeDocument/2006/docPropsVTypes">
  <Template>Default Theme</Template>
  <TotalTime>151</TotalTime>
  <Words>2341</Words>
  <Application>Microsoft Office PowerPoint</Application>
  <PresentationFormat>Aangepast</PresentationFormat>
  <Paragraphs>428</Paragraphs>
  <Slides>41</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41</vt:i4>
      </vt:variant>
    </vt:vector>
  </HeadingPairs>
  <TitlesOfParts>
    <vt:vector size="44" baseType="lpstr">
      <vt:lpstr>Arial</vt:lpstr>
      <vt:lpstr>Calibri</vt:lpstr>
      <vt:lpstr>Default Theme</vt:lpstr>
      <vt:lpstr>Eigen Regie over aHUS</vt:lpstr>
      <vt:lpstr>PowerPoint-presentatie</vt:lpstr>
      <vt:lpstr>Eigen Regie over aHUS</vt:lpstr>
      <vt:lpstr>Wat is aHUS</vt:lpstr>
      <vt:lpstr>Wat is aHUS</vt:lpstr>
      <vt:lpstr>PowerPoint-presentatie</vt:lpstr>
      <vt:lpstr>PowerPoint-presentatie</vt:lpstr>
      <vt:lpstr>Symptomen</vt:lpstr>
      <vt:lpstr>Verschillende oorzaken van HUS</vt:lpstr>
      <vt:lpstr>Verschillende oorzaken van HUS</vt:lpstr>
      <vt:lpstr>Het vaststellen welke vorm HUS is niet altijd makkelijk </vt:lpstr>
      <vt:lpstr>Het complement systeem  en aHUS</vt:lpstr>
      <vt:lpstr>PowerPoint-presentatie</vt:lpstr>
      <vt:lpstr>PowerPoint-presentatie</vt:lpstr>
      <vt:lpstr>Complementsysteem</vt:lpstr>
      <vt:lpstr>Complementsysteem en indringers</vt:lpstr>
      <vt:lpstr>Complementsysteem en indringers</vt:lpstr>
      <vt:lpstr>Complementsysteem en indringers</vt:lpstr>
      <vt:lpstr>Complementsysteem en indringers</vt:lpstr>
      <vt:lpstr>Complementsysteem en eigen cellen</vt:lpstr>
      <vt:lpstr>Complementsysteem en eigen cellen</vt:lpstr>
      <vt:lpstr>Regulatie van het complementsysteem</vt:lpstr>
      <vt:lpstr>Regulatie van het complementsysteem</vt:lpstr>
      <vt:lpstr>Regulatie van het complementsysteem</vt:lpstr>
      <vt:lpstr>Atypische HUS (aHUS)</vt:lpstr>
      <vt:lpstr>Complementsysteem en eculizumab</vt:lpstr>
      <vt:lpstr>Eculizumab 2011</vt:lpstr>
      <vt:lpstr>PowerPoint-presentatie</vt:lpstr>
      <vt:lpstr>Verkort behandelschema 2012-2016</vt:lpstr>
      <vt:lpstr>Landelijke interview studie over de behoeften van atypische HUS (aHUS) patiënten en diens naasten  </vt:lpstr>
      <vt:lpstr>PowerPoint-presentatie</vt:lpstr>
      <vt:lpstr>Interviews</vt:lpstr>
      <vt:lpstr>Deelnemers aan Eigen Regie (n=26)</vt:lpstr>
      <vt:lpstr>PowerPoint-presentatie</vt:lpstr>
      <vt:lpstr>Kwaliteit van leven </vt:lpstr>
      <vt:lpstr>Mentaal welbevinden</vt:lpstr>
      <vt:lpstr>Mentaal welbevinden | Onbegrip</vt:lpstr>
      <vt:lpstr>Informatie</vt:lpstr>
      <vt:lpstr>Conclusie</vt:lpstr>
      <vt:lpstr>Eigen Regie - website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Eigen Regie over aHUS</dc:title>
  <dc:creator>Kar, Nicole van de</dc:creator>
  <cp:lastModifiedBy>Kar, Nicole van de</cp:lastModifiedBy>
  <cp:revision>19</cp:revision>
  <dcterms:created xsi:type="dcterms:W3CDTF">2021-05-26T20:07:32Z</dcterms:created>
  <dcterms:modified xsi:type="dcterms:W3CDTF">2021-05-27T16:20:40Z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0x0101009EA3CA4FF381D74EB9426F7A02061808</vt:lpwstr>
  </property>
</Properties>
</file>